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3" d="100"/>
          <a:sy n="143" d="100"/>
        </p:scale>
        <p:origin x="68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npr.org/sections/goatsandsoda/2020/02/28/809580453/just-for-kids-a-comic-exploring-the-new-coronavirus"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brainson.org/shows/2020/03/10/understanding-coronavirus-and-how-germs-spread-for-kids?fbclid=IwAR21Y_n6fsy33QD2s07In2Q892xQoI5OEFMMZ5vcMyVoLdkH8tv4yZjaZsc"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71a0e6739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71a0e673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Christy, I have this video set to automatically play.</a:t>
            </a:r>
            <a:endParaRPr/>
          </a:p>
          <a:p>
            <a:pPr marL="0" lvl="0" indent="0" algn="l" rtl="0">
              <a:spcBef>
                <a:spcPts val="0"/>
              </a:spcBef>
              <a:spcAft>
                <a:spcPts val="0"/>
              </a:spcAft>
              <a:buNone/>
            </a:pPr>
            <a:endParaRPr/>
          </a:p>
          <a:p>
            <a:pPr marL="0" lvl="0" indent="0" algn="l" rtl="0">
              <a:spcBef>
                <a:spcPts val="0"/>
              </a:spcBef>
              <a:spcAft>
                <a:spcPts val="0"/>
              </a:spcAft>
              <a:buNone/>
            </a:pPr>
            <a:r>
              <a:rPr lang="en"/>
              <a:t>High stakes, low stakes...its all new for everyone (even people who have been working at home!). Be kind to yourself and let’s be kind to others too.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7f33a69f5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7f33a69f5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Stephanie</a:t>
            </a:r>
            <a:endParaRPr b="1"/>
          </a:p>
          <a:p>
            <a:pPr marL="0" lvl="0" indent="0" algn="l" rtl="0">
              <a:spcBef>
                <a:spcPts val="0"/>
              </a:spcBef>
              <a:spcAft>
                <a:spcPts val="0"/>
              </a:spcAft>
              <a:buNone/>
            </a:pPr>
            <a:r>
              <a:rPr lang="en"/>
              <a:t>NCTSN guidance developmental reactions &amp; corresponding parental guidance on how to respond. </a:t>
            </a:r>
            <a:endParaRPr/>
          </a:p>
          <a:p>
            <a:pPr marL="0" lvl="0" indent="0" algn="l" rtl="0">
              <a:spcBef>
                <a:spcPts val="0"/>
              </a:spcBef>
              <a:spcAft>
                <a:spcPts val="0"/>
              </a:spcAft>
              <a:buNone/>
            </a:pPr>
            <a:endParaRPr/>
          </a:p>
          <a:p>
            <a:pPr marL="0" lvl="0" indent="0" algn="l" rtl="0">
              <a:spcBef>
                <a:spcPts val="0"/>
              </a:spcBef>
              <a:spcAft>
                <a:spcPts val="0"/>
              </a:spcAft>
              <a:buNone/>
            </a:pPr>
            <a:r>
              <a:rPr lang="en"/>
              <a:t>The same guidelines we use to guide our own practices during crisis response are applicable points of connection for our parents and caregivers.</a:t>
            </a:r>
            <a:endParaRPr/>
          </a:p>
          <a:p>
            <a:pPr marL="0" lvl="0" indent="0" algn="l" rtl="0">
              <a:spcBef>
                <a:spcPts val="0"/>
              </a:spcBef>
              <a:spcAft>
                <a:spcPts val="0"/>
              </a:spcAft>
              <a:buNone/>
            </a:pPr>
            <a:endParaRPr/>
          </a:p>
          <a:p>
            <a:pPr marL="0" lvl="0" indent="0" algn="l" rtl="0">
              <a:spcBef>
                <a:spcPts val="0"/>
              </a:spcBef>
              <a:spcAft>
                <a:spcPts val="0"/>
              </a:spcAft>
              <a:buNone/>
            </a:pPr>
            <a:r>
              <a:rPr lang="en" b="1"/>
              <a:t>Early childhood:</a:t>
            </a:r>
            <a:r>
              <a:rPr lang="en"/>
              <a:t> </a:t>
            </a:r>
            <a:endParaRPr/>
          </a:p>
          <a:p>
            <a:pPr marL="0" lvl="0" indent="0" algn="l" rtl="0">
              <a:spcBef>
                <a:spcPts val="0"/>
              </a:spcBef>
              <a:spcAft>
                <a:spcPts val="0"/>
              </a:spcAft>
              <a:buNone/>
            </a:pPr>
            <a:r>
              <a:rPr lang="en"/>
              <a:t>-Try to stay calm around babies &amp; toddlers, maintain routines as they are reassuring for babies, shield babies &amp; toddlers from media coverage, monitor for non-verbal signs that they might be anxious (i.e. scared to go outside or to daycare, extra weepy, irritable, etc.).</a:t>
            </a:r>
            <a:endParaRPr/>
          </a:p>
          <a:p>
            <a:pPr marL="0" lvl="0" indent="0" algn="l" rtl="0">
              <a:spcBef>
                <a:spcPts val="0"/>
              </a:spcBef>
              <a:spcAft>
                <a:spcPts val="0"/>
              </a:spcAft>
              <a:buNone/>
            </a:pPr>
            <a:r>
              <a:rPr lang="en"/>
              <a:t>-Provide extra reassurance and time together, but take the lead from your toddler &amp; don’t talk about it unless they show signs of distress or ask questions.</a:t>
            </a:r>
            <a:endParaRPr/>
          </a:p>
          <a:p>
            <a:pPr marL="0" lvl="0" indent="0" algn="l" rtl="0">
              <a:spcBef>
                <a:spcPts val="0"/>
              </a:spcBef>
              <a:spcAft>
                <a:spcPts val="0"/>
              </a:spcAft>
              <a:buNone/>
            </a:pPr>
            <a:endParaRPr/>
          </a:p>
          <a:p>
            <a:pPr marL="0" lvl="0" indent="0" algn="l" rtl="0">
              <a:spcBef>
                <a:spcPts val="0"/>
              </a:spcBef>
              <a:spcAft>
                <a:spcPts val="0"/>
              </a:spcAft>
              <a:buNone/>
            </a:pPr>
            <a:r>
              <a:rPr lang="en" b="1"/>
              <a:t>Preschool:</a:t>
            </a:r>
            <a:endParaRPr/>
          </a:p>
          <a:p>
            <a:pPr marL="0" lvl="0" indent="0" algn="l" rtl="0">
              <a:spcBef>
                <a:spcPts val="0"/>
              </a:spcBef>
              <a:spcAft>
                <a:spcPts val="0"/>
              </a:spcAft>
              <a:buNone/>
            </a:pPr>
            <a:r>
              <a:rPr lang="en"/>
              <a:t>-Safety is a primary concern for this age group, reassure them adults are in charge &amp; working to keep people healthy/safe.</a:t>
            </a:r>
            <a:endParaRPr/>
          </a:p>
          <a:p>
            <a:pPr marL="0" lvl="0" indent="0" algn="l" rtl="0">
              <a:spcBef>
                <a:spcPts val="0"/>
              </a:spcBef>
              <a:spcAft>
                <a:spcPts val="0"/>
              </a:spcAft>
              <a:buNone/>
            </a:pPr>
            <a:r>
              <a:rPr lang="en"/>
              <a:t>-Preschoolers are also concerned about the health of the people in their world, parents, relatives, siblings, friends.</a:t>
            </a:r>
            <a:endParaRPr/>
          </a:p>
          <a:p>
            <a:pPr marL="0" lvl="0" indent="0" algn="l" rtl="0">
              <a:spcBef>
                <a:spcPts val="0"/>
              </a:spcBef>
              <a:spcAft>
                <a:spcPts val="0"/>
              </a:spcAft>
              <a:buNone/>
            </a:pPr>
            <a:r>
              <a:rPr lang="en"/>
              <a:t>-Reassure them everyone is doing what they can to stay healthy &amp; care for others. Remind them they can stay healthy by washing hands, &amp; try to make it fun! Limit media exposure because the difference between real life &amp; make believe is not well established at this age.</a:t>
            </a:r>
            <a:endParaRPr/>
          </a:p>
          <a:p>
            <a:pPr marL="0" lvl="0" indent="0" algn="l" rtl="0">
              <a:spcBef>
                <a:spcPts val="0"/>
              </a:spcBef>
              <a:spcAft>
                <a:spcPts val="0"/>
              </a:spcAft>
              <a:buNone/>
            </a:pPr>
            <a:r>
              <a:rPr lang="en"/>
              <a:t>-Monitor for non-verbal signs they might be anxious (similar signals in this age group as early childhood) and make sure bedtime routines (stories, books, tuck-in’s) stay prioritized and stable.</a:t>
            </a:r>
            <a:endParaRPr/>
          </a:p>
          <a:p>
            <a:pPr marL="0" lvl="0" indent="0" algn="l" rtl="0">
              <a:spcBef>
                <a:spcPts val="0"/>
              </a:spcBef>
              <a:spcAft>
                <a:spcPts val="0"/>
              </a:spcAft>
              <a:buNone/>
            </a:pPr>
            <a:r>
              <a:rPr lang="en"/>
              <a:t>-Limit media coverage and provide hugs and physical reassurances while taking the lead from your preschooler--again, don’t insist on talking about it a lot unless they show signs of distress or ask questions.</a:t>
            </a:r>
            <a:endParaRPr/>
          </a:p>
          <a:p>
            <a:pPr marL="0" lvl="0" indent="0" algn="l" rtl="0">
              <a:spcBef>
                <a:spcPts val="0"/>
              </a:spcBef>
              <a:spcAft>
                <a:spcPts val="0"/>
              </a:spcAft>
              <a:buNone/>
            </a:pPr>
            <a:endParaRPr/>
          </a:p>
          <a:p>
            <a:pPr marL="0" lvl="0" indent="0" algn="l" rtl="0">
              <a:spcBef>
                <a:spcPts val="0"/>
              </a:spcBef>
              <a:spcAft>
                <a:spcPts val="0"/>
              </a:spcAft>
              <a:buNone/>
            </a:pPr>
            <a:r>
              <a:rPr lang="en" b="1"/>
              <a:t>Elementary:</a:t>
            </a:r>
            <a:endParaRPr/>
          </a:p>
          <a:p>
            <a:pPr marL="0" lvl="0" indent="0" algn="l" rtl="0">
              <a:spcBef>
                <a:spcPts val="0"/>
              </a:spcBef>
              <a:spcAft>
                <a:spcPts val="0"/>
              </a:spcAft>
              <a:buNone/>
            </a:pPr>
            <a:r>
              <a:rPr lang="en"/>
              <a:t>-Talk with your elementary age children &amp; explain what happened while reassuring them that you &amp; others are doing everything to keep them safe.</a:t>
            </a:r>
            <a:endParaRPr/>
          </a:p>
          <a:p>
            <a:pPr marL="0" lvl="0" indent="0" algn="l" rtl="0">
              <a:spcBef>
                <a:spcPts val="0"/>
              </a:spcBef>
              <a:spcAft>
                <a:spcPts val="0"/>
              </a:spcAft>
              <a:buNone/>
            </a:pPr>
            <a:r>
              <a:rPr lang="en"/>
              <a:t>-Children of this age are also concerned about the wellbeing of parents, relatives, friends, etc. They may be worried about money if they know adults are off of work.</a:t>
            </a:r>
            <a:endParaRPr/>
          </a:p>
          <a:p>
            <a:pPr marL="0" lvl="0" indent="0" algn="l" rtl="0">
              <a:spcBef>
                <a:spcPts val="0"/>
              </a:spcBef>
              <a:spcAft>
                <a:spcPts val="0"/>
              </a:spcAft>
              <a:buNone/>
            </a:pPr>
            <a:r>
              <a:rPr lang="en"/>
              <a:t>-Don’t be surprised if they are more irritable or touchy. Be patient and try to spend extra time together as it will provide additional reassurance.</a:t>
            </a:r>
            <a:endParaRPr/>
          </a:p>
          <a:p>
            <a:pPr marL="0" lvl="0" indent="0" algn="l" rtl="0">
              <a:spcBef>
                <a:spcPts val="0"/>
              </a:spcBef>
              <a:spcAft>
                <a:spcPts val="0"/>
              </a:spcAft>
              <a:buNone/>
            </a:pPr>
            <a:r>
              <a:rPr lang="en"/>
              <a:t>-Continue bedtime routines (very important!) but also work to support new homeschool routines if experiencing a school closure.</a:t>
            </a:r>
            <a:endParaRPr/>
          </a:p>
          <a:p>
            <a:pPr marL="0" lvl="0" indent="0" algn="l" rtl="0">
              <a:spcBef>
                <a:spcPts val="0"/>
              </a:spcBef>
              <a:spcAft>
                <a:spcPts val="0"/>
              </a:spcAft>
              <a:buNone/>
            </a:pPr>
            <a:r>
              <a:rPr lang="en"/>
              <a:t>-Explain that school closures are working to prevent people from getting sick but that it does not mean teachers and friends are sick.</a:t>
            </a:r>
            <a:endParaRPr/>
          </a:p>
          <a:p>
            <a:pPr marL="0" lvl="0" indent="0" algn="l" rtl="0">
              <a:spcBef>
                <a:spcPts val="0"/>
              </a:spcBef>
              <a:spcAft>
                <a:spcPts val="0"/>
              </a:spcAft>
              <a:buNone/>
            </a:pPr>
            <a:r>
              <a:rPr lang="en"/>
              <a:t>-At this age it is good to ask the child if they have any questions. Answer any questions with factual information &amp; provide information on what your child can do to be helpful. This could range from hand washing, donating to local food banks, creating social engagement activities that respect social distancing norms, etc.</a:t>
            </a:r>
            <a:endParaRPr/>
          </a:p>
          <a:p>
            <a:pPr marL="0" lvl="0" indent="0" algn="l" rtl="0">
              <a:spcBef>
                <a:spcPts val="0"/>
              </a:spcBef>
              <a:spcAft>
                <a:spcPts val="0"/>
              </a:spcAft>
              <a:buNone/>
            </a:pPr>
            <a:endParaRPr/>
          </a:p>
          <a:p>
            <a:pPr marL="0" lvl="0" indent="0" algn="l" rtl="0">
              <a:spcBef>
                <a:spcPts val="0"/>
              </a:spcBef>
              <a:spcAft>
                <a:spcPts val="0"/>
              </a:spcAft>
              <a:buNone/>
            </a:pPr>
            <a:r>
              <a:rPr lang="en" b="1"/>
              <a:t>Middle school:</a:t>
            </a:r>
            <a:endParaRPr b="1"/>
          </a:p>
          <a:p>
            <a:pPr marL="0" lvl="0" indent="0" algn="l" rtl="0">
              <a:spcBef>
                <a:spcPts val="0"/>
              </a:spcBef>
              <a:spcAft>
                <a:spcPts val="0"/>
              </a:spcAft>
              <a:buNone/>
            </a:pPr>
            <a:r>
              <a:rPr lang="en" b="1"/>
              <a:t>-</a:t>
            </a:r>
            <a:r>
              <a:rPr lang="en"/>
              <a:t>Make a point to talk to your child and answer any questions. Doing this will help you get a better sense of how much they know and will position you to correct any misinformation they might have.</a:t>
            </a:r>
            <a:endParaRPr/>
          </a:p>
          <a:p>
            <a:pPr marL="0" lvl="0" indent="0" algn="l" rtl="0">
              <a:spcBef>
                <a:spcPts val="0"/>
              </a:spcBef>
              <a:spcAft>
                <a:spcPts val="0"/>
              </a:spcAft>
              <a:buNone/>
            </a:pPr>
            <a:r>
              <a:rPr lang="en"/>
              <a:t>-Middle schoolers will be more interested about what will happen in the future, so stick to the facts as we know them right now. Don’t burden them with our own adult anxieties.</a:t>
            </a:r>
            <a:endParaRPr/>
          </a:p>
          <a:p>
            <a:pPr marL="0" lvl="0" indent="0" algn="l" rtl="0">
              <a:spcBef>
                <a:spcPts val="0"/>
              </a:spcBef>
              <a:spcAft>
                <a:spcPts val="0"/>
              </a:spcAft>
              <a:buNone/>
            </a:pPr>
            <a:r>
              <a:rPr lang="en"/>
              <a:t>-Talk to your children about what they see on TV or read online &amp; help them understand which sources are reliable and which aren’t.</a:t>
            </a:r>
            <a:endParaRPr/>
          </a:p>
          <a:p>
            <a:pPr marL="0" lvl="0" indent="0" algn="l" rtl="0">
              <a:spcBef>
                <a:spcPts val="0"/>
              </a:spcBef>
              <a:spcAft>
                <a:spcPts val="0"/>
              </a:spcAft>
              <a:buNone/>
            </a:pPr>
            <a:r>
              <a:rPr lang="en"/>
              <a:t>-Talk about how events like this can surface harmful stereotypes and discrimination against certain people &amp; populations; in this case, talk about the importance of disrupting anti-Asian sentiment &amp; xenophobia in COVID-19 coverage &amp; response. Seek out &amp; share positive media with your middle schooler, find the stories of the helpers and ways that communities are coming together.</a:t>
            </a:r>
            <a:endParaRPr/>
          </a:p>
          <a:p>
            <a:pPr marL="0" lvl="0" indent="0" algn="l" rtl="0">
              <a:spcBef>
                <a:spcPts val="0"/>
              </a:spcBef>
              <a:spcAft>
                <a:spcPts val="0"/>
              </a:spcAft>
              <a:buNone/>
            </a:pPr>
            <a:endParaRPr/>
          </a:p>
          <a:p>
            <a:pPr marL="0" lvl="0" indent="0" algn="l" rtl="0">
              <a:spcBef>
                <a:spcPts val="0"/>
              </a:spcBef>
              <a:spcAft>
                <a:spcPts val="0"/>
              </a:spcAft>
              <a:buNone/>
            </a:pPr>
            <a:r>
              <a:rPr lang="en" b="1"/>
              <a:t>High school:</a:t>
            </a:r>
            <a:endParaRPr/>
          </a:p>
          <a:p>
            <a:pPr marL="0" lvl="0" indent="0" algn="l" rtl="0">
              <a:spcBef>
                <a:spcPts val="0"/>
              </a:spcBef>
              <a:spcAft>
                <a:spcPts val="0"/>
              </a:spcAft>
              <a:buNone/>
            </a:pPr>
            <a:r>
              <a:rPr lang="en"/>
              <a:t>-Questions about health, the economy, and public policy are all legitimate issues for this age group--so go ahead &amp; talk about it with them if they are interested! It could be an excellent opportunity for interested teens to critically think about political and economic implications of the pandemic--just make sure you have other adults you can process your adult thoughts/concerns with. </a:t>
            </a:r>
            <a:endParaRPr/>
          </a:p>
          <a:p>
            <a:pPr marL="0" lvl="0" indent="0" algn="l" rtl="0">
              <a:spcBef>
                <a:spcPts val="0"/>
              </a:spcBef>
              <a:spcAft>
                <a:spcPts val="0"/>
              </a:spcAft>
              <a:buNone/>
            </a:pPr>
            <a:r>
              <a:rPr lang="en"/>
              <a:t>-Some teens may want to block it all out making it look like they don’t care &amp; masking real worries. Ask questions &amp; be ready to listen.</a:t>
            </a:r>
            <a:endParaRPr/>
          </a:p>
          <a:p>
            <a:pPr marL="0" lvl="0" indent="0" algn="l" rtl="0">
              <a:spcBef>
                <a:spcPts val="0"/>
              </a:spcBef>
              <a:spcAft>
                <a:spcPts val="0"/>
              </a:spcAft>
              <a:buNone/>
            </a:pPr>
            <a:r>
              <a:rPr lang="en"/>
              <a:t>-Some teens may joke around. Humor can be a way to help them cope but discourage them from using humor as their only coping mechanism in response to the virus.</a:t>
            </a:r>
            <a:endParaRPr/>
          </a:p>
          <a:p>
            <a:pPr marL="0" lvl="0" indent="0" algn="l" rtl="0">
              <a:spcBef>
                <a:spcPts val="0"/>
              </a:spcBef>
              <a:spcAft>
                <a:spcPts val="0"/>
              </a:spcAft>
              <a:buNone/>
            </a:pPr>
            <a:r>
              <a:rPr lang="en"/>
              <a:t>-Make sure you stick to the facts in conversations with your teen &amp; talk about why they see on TV &amp; online. Talk about the difference between going online to get informed versus media/screen time overload that can induce anxiety. </a:t>
            </a:r>
            <a:endParaRPr/>
          </a:p>
          <a:p>
            <a:pPr marL="0" lvl="0" indent="0" algn="l" rtl="0">
              <a:spcBef>
                <a:spcPts val="0"/>
              </a:spcBef>
              <a:spcAft>
                <a:spcPts val="0"/>
              </a:spcAft>
              <a:buNone/>
            </a:pPr>
            <a:r>
              <a:rPr lang="en"/>
              <a:t>-Enforce a tech curfew at night &amp; encourage media breaks.</a:t>
            </a:r>
            <a:endParaRPr/>
          </a:p>
          <a:p>
            <a:pPr marL="0" lvl="0" indent="0" algn="l" rtl="0">
              <a:spcBef>
                <a:spcPts val="0"/>
              </a:spcBef>
              <a:spcAft>
                <a:spcPts val="0"/>
              </a:spcAft>
              <a:buNone/>
            </a:pPr>
            <a:r>
              <a:rPr lang="en"/>
              <a:t>-Finally, similar to middle schoolers, talk about how events like this can surface harmful stereotypes and discrimination against certain people and populations and talk about the importance of disrupting anti-Asian and xenophobic sentiment in coverage and response to the COVID-19 outbreak.</a:t>
            </a:r>
            <a:endParaRPr/>
          </a:p>
          <a:p>
            <a:pPr marL="0" lvl="0" indent="0" algn="l" rtl="0">
              <a:spcBef>
                <a:spcPts val="0"/>
              </a:spcBef>
              <a:spcAft>
                <a:spcPts val="0"/>
              </a:spcAft>
              <a:buNone/>
            </a:pPr>
            <a:endParaRPr/>
          </a:p>
          <a:p>
            <a:pPr marL="0" lvl="0" indent="0" algn="l" rtl="0">
              <a:spcBef>
                <a:spcPts val="0"/>
              </a:spcBef>
              <a:spcAft>
                <a:spcPts val="0"/>
              </a:spcAft>
              <a:buNone/>
            </a:pPr>
            <a:r>
              <a:rPr lang="en" b="1"/>
              <a:t>College:</a:t>
            </a:r>
            <a:r>
              <a:rPr lang="en"/>
              <a:t> </a:t>
            </a:r>
            <a:endParaRPr/>
          </a:p>
          <a:p>
            <a:pPr marL="0" lvl="0" indent="0" algn="l" rtl="0">
              <a:spcBef>
                <a:spcPts val="0"/>
              </a:spcBef>
              <a:spcAft>
                <a:spcPts val="0"/>
              </a:spcAft>
              <a:buNone/>
            </a:pPr>
            <a:r>
              <a:rPr lang="en"/>
              <a:t>-Again, conversations about the economy and public policy are legitimate issues for this age group. </a:t>
            </a:r>
            <a:endParaRPr/>
          </a:p>
          <a:p>
            <a:pPr marL="0" lvl="0" indent="0" algn="l" rtl="0">
              <a:spcBef>
                <a:spcPts val="0"/>
              </a:spcBef>
              <a:spcAft>
                <a:spcPts val="0"/>
              </a:spcAft>
              <a:buNone/>
            </a:pPr>
            <a:r>
              <a:rPr lang="en"/>
              <a:t>-While they are back home, remember your college student is under a lot of stress (final projects, papers, etc.) and that they not home on break. They are still taking their full load of courses &amp; might have obligations that conflict with your family routines &amp; schedules.</a:t>
            </a:r>
            <a:endParaRPr/>
          </a:p>
          <a:p>
            <a:pPr marL="0" lvl="0" indent="0" algn="l" rtl="0">
              <a:spcBef>
                <a:spcPts val="0"/>
              </a:spcBef>
              <a:spcAft>
                <a:spcPts val="0"/>
              </a:spcAft>
              <a:buNone/>
            </a:pPr>
            <a:r>
              <a:rPr lang="en"/>
              <a:t>-They probably won’t be able to supervise younger siblings all day every day or go drop of groceries/medications for relatives. </a:t>
            </a:r>
            <a:endParaRPr/>
          </a:p>
          <a:p>
            <a:pPr marL="0" lvl="0" indent="0" algn="l" rtl="0">
              <a:spcBef>
                <a:spcPts val="0"/>
              </a:spcBef>
              <a:spcAft>
                <a:spcPts val="0"/>
              </a:spcAft>
              <a:buNone/>
            </a:pPr>
            <a:r>
              <a:rPr lang="en"/>
              <a:t>-Support them by making sure they have the resources they need to be successful (e.g., place to do their work? computer/internet? All of the textbooks they need?). -Remember they are in independent adults in college who are capable of meeting their workload requirements and have social needs, just like everyone else. Discourage them from getting together with local college friends and old high school friends and encourage them by reassuring them that social distancing iis not a permanent situation.</a:t>
            </a:r>
            <a:endParaRPr/>
          </a:p>
          <a:p>
            <a:pPr marL="0" lvl="0" indent="0" algn="l" rtl="0">
              <a:spcBef>
                <a:spcPts val="0"/>
              </a:spcBef>
              <a:spcAft>
                <a:spcPts val="0"/>
              </a:spcAft>
              <a:buNone/>
            </a:pPr>
            <a:endParaRPr/>
          </a:p>
          <a:p>
            <a:pPr marL="0" lvl="0" indent="0" algn="l" rtl="0">
              <a:spcBef>
                <a:spcPts val="0"/>
              </a:spcBef>
              <a:spcAft>
                <a:spcPts val="0"/>
              </a:spcAft>
              <a:buNone/>
            </a:pPr>
            <a:r>
              <a:rPr lang="en"/>
              <a:t>In all of these examples, the tried and true sequence of listen, validate, redirect &amp; connect are salient themes of supporting children. Finding strengths and helping others put them to use is what school social workers do, and helping parents and caregivers find the ways they can deliver in these areas for their children is important work we can support.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71791245f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71791245f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000" b="1">
                <a:solidFill>
                  <a:schemeClr val="dk1"/>
                </a:solidFill>
              </a:rPr>
              <a:t>Stephanie</a:t>
            </a:r>
            <a:endParaRPr sz="1000" b="1">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Routines remain very important for everyone. Work with parents and caregivers to think and share the adaptations they are making to previous routines. Finding ways for children of all ages to have social interaction is important. Creative high and low tech opportunities can cultivate social connection even when we are practicing social distancing. Examples: increasing child’s access to videoconferencing to talk with friends, neighborhood shamrock hunt.</a:t>
            </a:r>
            <a:endParaRPr sz="1000">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Talk with parents about how they are integrating learning expectations and new routines within the structures provided by your school/district. Review the plans from your school/district. Think about stacking initial timelines for check-ins with parents &amp; caregivers at the start of the transition.</a:t>
            </a:r>
            <a:endParaRPr sz="1000">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Monitoring for anxiety related to COVID-19 is important, but parents and caregivers are also in a position where they will be having increased contact with their children due to social distancing, so it is important to remember the basics and respond to those needs.</a:t>
            </a:r>
            <a:endParaRPr sz="1000">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Remember the basics: HALT (hungry, angry, lonely, tired)??</a:t>
            </a:r>
            <a:endParaRPr sz="1000">
              <a:solidFill>
                <a:schemeClr val="dk1"/>
              </a:solidFill>
            </a:endParaRPr>
          </a:p>
          <a:p>
            <a:pPr marL="0" lvl="0" indent="0" algn="l" rtl="0">
              <a:lnSpc>
                <a:spcPct val="100000"/>
              </a:lnSpc>
              <a:spcBef>
                <a:spcPts val="1600"/>
              </a:spcBef>
              <a:spcAft>
                <a:spcPts val="0"/>
              </a:spcAft>
              <a:buNone/>
            </a:pPr>
            <a:r>
              <a:rPr lang="en" sz="1000">
                <a:solidFill>
                  <a:schemeClr val="dk1"/>
                </a:solidFill>
              </a:rPr>
              <a:t>Parents/caregivers as primary educators can help kids find their own calm &amp; resilience by taking on a school social work perspective that focuses on building student skills. And we, as SSWs, have an opportunity to extend your skills/service within the parameters of your new working arrangements.</a:t>
            </a:r>
            <a:endParaRPr sz="1000">
              <a:solidFill>
                <a:schemeClr val="dk1"/>
              </a:solidFill>
            </a:endParaRPr>
          </a:p>
          <a:p>
            <a:pPr marL="0" lvl="0" indent="0" algn="l" rtl="0">
              <a:lnSpc>
                <a:spcPct val="100000"/>
              </a:lnSpc>
              <a:spcBef>
                <a:spcPts val="1600"/>
              </a:spcBef>
              <a:spcAft>
                <a:spcPts val="0"/>
              </a:spcAft>
              <a:buNone/>
            </a:pPr>
            <a:r>
              <a:rPr lang="en" sz="1000">
                <a:solidFill>
                  <a:schemeClr val="dk1"/>
                </a:solidFill>
              </a:rPr>
              <a:t>Whether that is talking about facts &amp; breaking down terminology (i.e coronavirus, webinar, etc., etc.) acknowledge that not only are parents getting a closer more intimate look into their child’s educational experience, our children are getting a closer and more intimate glimpse into our world of work.</a:t>
            </a:r>
            <a:endParaRPr sz="1000">
              <a:solidFill>
                <a:schemeClr val="dk1"/>
              </a:solidFill>
            </a:endParaRPr>
          </a:p>
          <a:p>
            <a:pPr marL="0" lvl="0" indent="0" algn="l" rtl="0">
              <a:lnSpc>
                <a:spcPct val="100000"/>
              </a:lnSpc>
              <a:spcBef>
                <a:spcPts val="1600"/>
              </a:spcBef>
              <a:spcAft>
                <a:spcPts val="0"/>
              </a:spcAft>
              <a:buNone/>
            </a:pPr>
            <a:r>
              <a:rPr lang="en" sz="1000">
                <a:solidFill>
                  <a:schemeClr val="dk1"/>
                </a:solidFill>
              </a:rPr>
              <a:t>Old &amp; new routines will benefit from making an effort to teach the hidden rules of what success looks like in the new “homeschool” environment. (Social story:</a:t>
            </a:r>
            <a:r>
              <a:rPr lang="en" u="sng">
                <a:solidFill>
                  <a:schemeClr val="hlink"/>
                </a:solidFill>
                <a:hlinkClick r:id="rId3"/>
              </a:rPr>
              <a:t>https://www.npr.org/sections/goatsandsoda/2020/02/28/809580453/just-for-kids-a-comic-exploring-the-new-coronavirus</a:t>
            </a:r>
            <a:r>
              <a:rPr lang="en" sz="1000">
                <a:solidFill>
                  <a:schemeClr val="dk1"/>
                </a:solidFill>
              </a:rPr>
              <a:t> &amp; Brains On: </a:t>
            </a:r>
            <a:r>
              <a:rPr lang="en" u="sng">
                <a:solidFill>
                  <a:schemeClr val="hlink"/>
                </a:solidFill>
                <a:hlinkClick r:id="rId4"/>
              </a:rPr>
              <a:t>https://www.brainson.org/shows/2020/03/10/understanding-coronavirus-and-how-germs-spread-for-kids?fbclid=IwAR21Y_n6fsy33QD2s07In2Q892xQoI5OEFMMZ5vcMyVoLdkH8tv4yZjaZsc</a:t>
            </a:r>
            <a:r>
              <a:rPr lang="en" sz="1000">
                <a:solidFill>
                  <a:schemeClr val="dk1"/>
                </a:solidFill>
              </a:rPr>
              <a:t>).</a:t>
            </a:r>
            <a:endParaRPr sz="1000">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And finally, helping parents/caregivers find and support the positive adaptations of their child &amp; their skills in the new environment is important. Example: me &amp; the girls 2 versions of washing your hands.</a:t>
            </a:r>
            <a:endParaRPr sz="1000">
              <a:solidFill>
                <a:schemeClr val="dk1"/>
              </a:solidFill>
            </a:endParaRPr>
          </a:p>
          <a:p>
            <a:pPr marL="0" lvl="0" indent="0" algn="l" rtl="0">
              <a:lnSpc>
                <a:spcPct val="100000"/>
              </a:lnSpc>
              <a:spcBef>
                <a:spcPts val="1600"/>
              </a:spcBef>
              <a:spcAft>
                <a:spcPts val="0"/>
              </a:spcAft>
              <a:buClr>
                <a:schemeClr val="dk1"/>
              </a:buClr>
              <a:buSzPts val="1100"/>
              <a:buFont typeface="Arial"/>
              <a:buNone/>
            </a:pPr>
            <a:r>
              <a:rPr lang="en" sz="1000">
                <a:solidFill>
                  <a:schemeClr val="dk1"/>
                </a:solidFill>
              </a:rPr>
              <a:t>Adaptation &amp; continued practice are key for everyone during this time.</a:t>
            </a:r>
            <a:endParaRPr sz="1000">
              <a:solidFill>
                <a:schemeClr val="dk1"/>
              </a:solidFill>
            </a:endParaRPr>
          </a:p>
          <a:p>
            <a:pPr marL="0" lvl="0" indent="0" algn="l" rtl="0">
              <a:spcBef>
                <a:spcPts val="160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7193c1d5ee_1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7193c1d5ee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81808738b0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81808738b0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Teach students to be their own advocates to speak up for their needs and feelings. </a:t>
            </a:r>
            <a:endParaRPr/>
          </a:p>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7193c1d5ee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7193c1d5ee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71a0e67398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71a0e6739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Stephanie</a:t>
            </a:r>
            <a:endParaRPr/>
          </a:p>
          <a:p>
            <a:pPr marL="0" lvl="0" indent="0" algn="l" rtl="0">
              <a:spcBef>
                <a:spcPts val="0"/>
              </a:spcBef>
              <a:spcAft>
                <a:spcPts val="0"/>
              </a:spcAft>
              <a:buNone/>
            </a:pPr>
            <a:endParaRPr/>
          </a:p>
          <a:p>
            <a:pPr marL="0" lvl="0" indent="0" algn="l" rtl="0">
              <a:spcBef>
                <a:spcPts val="0"/>
              </a:spcBef>
              <a:spcAft>
                <a:spcPts val="0"/>
              </a:spcAft>
              <a:buNone/>
            </a:pPr>
            <a:r>
              <a:rPr lang="en"/>
              <a:t>SSWAA’s School Social Work Resource Library</a:t>
            </a:r>
            <a:endParaRPr/>
          </a:p>
          <a:p>
            <a:pPr marL="0" lvl="0" indent="0" algn="l" rtl="0">
              <a:spcBef>
                <a:spcPts val="0"/>
              </a:spcBef>
              <a:spcAft>
                <a:spcPts val="0"/>
              </a:spcAft>
              <a:buNone/>
            </a:pPr>
            <a:endParaRPr/>
          </a:p>
          <a:p>
            <a:pPr marL="457200" lvl="0" indent="-298450" algn="l" rtl="0">
              <a:spcBef>
                <a:spcPts val="0"/>
              </a:spcBef>
              <a:spcAft>
                <a:spcPts val="0"/>
              </a:spcAft>
              <a:buSzPts val="1100"/>
              <a:buChar char="●"/>
            </a:pPr>
            <a:r>
              <a:rPr lang="en"/>
              <a:t>Team of academics &amp; practitioners evaluating submitted resources. </a:t>
            </a:r>
            <a:endParaRPr/>
          </a:p>
          <a:p>
            <a:pPr marL="457200" lvl="0" indent="-298450" algn="l" rtl="0">
              <a:spcBef>
                <a:spcPts val="0"/>
              </a:spcBef>
              <a:spcAft>
                <a:spcPts val="0"/>
              </a:spcAft>
              <a:buSzPts val="1100"/>
              <a:buChar char="●"/>
            </a:pPr>
            <a:r>
              <a:rPr lang="en"/>
              <a:t>Tagging of resources helps you sort, search &amp; save in your personal library (categories of high need like screening &amp; assessment, prevention,intervention, &amp; data-based decision-making)</a:t>
            </a:r>
            <a:endParaRPr/>
          </a:p>
          <a:p>
            <a:pPr marL="457200" lvl="0" indent="-298450" algn="l" rtl="0">
              <a:spcBef>
                <a:spcPts val="0"/>
              </a:spcBef>
              <a:spcAft>
                <a:spcPts val="0"/>
              </a:spcAft>
              <a:buSzPts val="1100"/>
              <a:buChar char="●"/>
            </a:pPr>
            <a:r>
              <a:rPr lang="en"/>
              <a:t>Comments &amp; ratings help you learn from the SSW experience of others</a:t>
            </a:r>
            <a:endParaRPr/>
          </a:p>
          <a:p>
            <a:pPr marL="457200" lvl="0" indent="0" algn="l" rtl="0">
              <a:spcBef>
                <a:spcPts val="0"/>
              </a:spcBef>
              <a:spcAft>
                <a:spcPts val="0"/>
              </a:spcAft>
              <a:buNone/>
            </a:pPr>
            <a:endParaRPr/>
          </a:p>
          <a:p>
            <a:pPr marL="0" lvl="0" indent="0" algn="l" rtl="0">
              <a:spcBef>
                <a:spcPts val="0"/>
              </a:spcBef>
              <a:spcAft>
                <a:spcPts val="0"/>
              </a:spcAft>
              <a:buNone/>
            </a:pPr>
            <a:r>
              <a:rPr lang="en"/>
              <a:t>COVID-19 folder established in SSWRL &amp; anyone can submit a resource. </a:t>
            </a:r>
            <a:endParaRPr/>
          </a:p>
          <a:p>
            <a:pPr marL="0" lvl="0" indent="0" algn="l" rtl="0">
              <a:spcBef>
                <a:spcPts val="0"/>
              </a:spcBef>
              <a:spcAft>
                <a:spcPts val="0"/>
              </a:spcAft>
              <a:buNone/>
            </a:pPr>
            <a:r>
              <a:rPr lang="en"/>
              <a:t>We all do better when we all do better, so share what you find and what you use so we can support students and families and be our best.</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71a0e67398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71a0e67398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71a0e67398_2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71a0e67398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7193c1d5ee_1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7193c1d5ee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1808738b0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1808738b0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Christy will take the lead providing the introduction &amp; cueing for transitions when needed.</a:t>
            </a:r>
            <a:endParaRPr/>
          </a:p>
          <a:p>
            <a:pPr marL="0" lvl="0" indent="0" algn="l" rtl="0">
              <a:spcBef>
                <a:spcPts val="0"/>
              </a:spcBef>
              <a:spcAft>
                <a:spcPts val="0"/>
              </a:spcAft>
              <a:buNone/>
            </a:pPr>
            <a:endParaRPr/>
          </a:p>
          <a:p>
            <a:pPr marL="0" lvl="0" indent="0" algn="l" rtl="0">
              <a:spcBef>
                <a:spcPts val="0"/>
              </a:spcBef>
              <a:spcAft>
                <a:spcPts val="0"/>
              </a:spcAft>
              <a:buNone/>
            </a:pPr>
            <a:r>
              <a:rPr lang="en"/>
              <a:t>Mike &amp; Steve-15 minutes</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71a0e67398_2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71a0e67398_2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1808738b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81808738b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AutoNum type="arabicPeriod"/>
            </a:pPr>
            <a:r>
              <a:rPr lang="en"/>
              <a:t>Notice are your thoughts helpful right now or are they future oriented. Similar to our students and families we are faced with the task of trying to navigate not only our own worries and concerns but with the changing reality of how to best support the needs of our students. What we have become accustomed to in how we practice is suddenly changing and forcing us to step out of our comfort zone to adapt to a new normal. Whether you are at the beginning, middle or nearing the end of your career, finding ways to manage the disruption of how we live our lives and practice social work in the midst of this health crisis invariably is impacting us physically, emotionally and spiritually. </a:t>
            </a:r>
            <a:endParaRPr/>
          </a:p>
          <a:p>
            <a:pPr marL="457200" lvl="0" indent="-298450" algn="l" rtl="0">
              <a:spcBef>
                <a:spcPts val="0"/>
              </a:spcBef>
              <a:spcAft>
                <a:spcPts val="0"/>
              </a:spcAft>
              <a:buSzPts val="1100"/>
              <a:buAutoNum type="arabicPeriod"/>
            </a:pPr>
            <a:r>
              <a:rPr lang="en"/>
              <a:t>How can we alter how we practice to meet the emotional and social needs of the students with whom we are working? HIPAA requirements and use of virtual platforms when meeting with students. Recognize that first and foremost our student are also experiencing a new layer of anxiety which can trigger increased fears connected to past trauma. Researching and/or creating lessons that can be completed online Talking about Corona Virus with Kids, using social stories; SEL activities, trauma informed strategies. </a:t>
            </a:r>
            <a:endParaRPr/>
          </a:p>
          <a:p>
            <a:pPr marL="457200" lvl="0" indent="-298450" algn="l" rtl="0">
              <a:spcBef>
                <a:spcPts val="0"/>
              </a:spcBef>
              <a:spcAft>
                <a:spcPts val="0"/>
              </a:spcAft>
              <a:buSzPts val="1100"/>
              <a:buAutoNum type="arabicPeriod"/>
            </a:pPr>
            <a:r>
              <a:rPr lang="en"/>
              <a:t>Identifying systems of support for us is vital. This webinar is one example of how being connected to your national association can provide you with one avenue for obtaining resources and support not only in managing this new normal. Peer to Peer Support; State SSW Association and SSWAA will continue to provide practice resources to access through website, conferences, discount on books, position papers, etc. </a:t>
            </a:r>
            <a:endParaRPr/>
          </a:p>
          <a:p>
            <a:pPr marL="457200" lvl="0" indent="-298450" algn="l" rtl="0">
              <a:spcBef>
                <a:spcPts val="0"/>
              </a:spcBef>
              <a:spcAft>
                <a:spcPts val="0"/>
              </a:spcAft>
              <a:buSzPts val="1100"/>
              <a:buAutoNum type="arabicPeriod"/>
            </a:pPr>
            <a:r>
              <a:rPr lang="en" sz="1450">
                <a:solidFill>
                  <a:srgbClr val="2B3238"/>
                </a:solidFill>
                <a:highlight>
                  <a:srgbClr val="FFFFFF"/>
                </a:highlight>
              </a:rPr>
              <a:t>Keeping a realistic perspective of the situation based on facts is important.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81808738b0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81808738b0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i="1"/>
              <a:t>Introducing Steven Whitmore, Oakland (MI) School Social Work Consultant</a:t>
            </a:r>
            <a:endParaRPr sz="1200" i="1"/>
          </a:p>
          <a:p>
            <a:pPr marL="0" lvl="0" indent="0" algn="l" rtl="0">
              <a:spcBef>
                <a:spcPts val="16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7193c1d5ee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7193c1d5ee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As mental health professionals, we want to make sure our kids are safe and that their needs are being met.  We also want to make things happen quickly so that we can bring a sense of safety.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It is important to keep in mind, Schools are very complex systems.  In this slide, we show some of the influences that can typically have an impact on a school system.  It takes schools months and years of planning in order to implement changes in their systems.  In making decisions, there are many considerations.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This disease and mandates from state and federal levels have taken those system processes and has forced districts to make choices and to make unprecedented decisions in less than one or two days’ time.</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The landscape right now is “as clear as mud”.   Expectations are very vague and conflicting.  Different team members’ interpretations of a directive might lead each down a different path. Districts might be ready to move into one direction, but then some policy, law or entity reminds them of why they can’t move into that direction.</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Should we also add onto this that everyday, the landscape is changing.  Things are becoming more restrictive, but not necessarily more definitive in terms of what we should plan for short or long term.</a:t>
            </a:r>
            <a:endParaRPr sz="1200">
              <a:solidFill>
                <a:schemeClr val="dk1"/>
              </a:solidFill>
            </a:endParaRPr>
          </a:p>
          <a:p>
            <a:pPr marL="0" lvl="0" indent="0" algn="l" rtl="0">
              <a:spcBef>
                <a:spcPts val="0"/>
              </a:spcBef>
              <a:spcAft>
                <a:spcPts val="0"/>
              </a:spcAft>
              <a:buNone/>
            </a:pP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7193c1d5ee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7193c1d5ee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So how are districts responding? There are basically a continuum of responses from districts.  At one end, we have this is an Extended Spring Break or a long series of snow days.  People aren’t reporting for work, they might have a few newsletters sent home or something on the school website about stress. Or they might be responding to emails or emergencies. But overall, the position is this should be over in a few weeks and we’ll figure things out closer to then.</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On the other end, you have some districts thinking like acting like  we need to be a typical school system in a virtual world.  You can see them trying to figure out how to implement some everyday instruction and services in a very short time.     I have heard some discussion go about this in my area.  In fact, several districts closed their doors prior to the official school shut down to conduct some teacher training on virtual learning.  Some social workers in these districts have been exploring virtual platforms like Zoom or WebEx.   But unless the school was a virtual academy to begin with, I haven’t really heard of successful implementation yet.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Then, in the middle, we have districts not necessarily calling what they are doing “instruction” or more accurately “instruction for credit.”  Teachers might be sending home some packets similar to those that we might see during the summer.  But they don’t come with a grade.  Social workers might have done some posting in their Google classrooms, or sent home some activities, but it is not typical your typical service delivery.  Wellness phone calls to parents might be happening. A few are preparing to hold some IEP Meetings virtually, but their staff aren’t necessarily “reporting” everyday.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sz="1200">
                <a:solidFill>
                  <a:schemeClr val="dk1"/>
                </a:solidFill>
              </a:rPr>
              <a:t>So right now, we are truly building the plane as we are we are flying it.  Every day, we get more information.  And as time passes, things might become clearer.  What is important right now is keeping in touch with your administrators and monitoring the situations with your students, their families and your schools, and lending your voice to the conversation and rolling up your sleeves as needed.  </a:t>
            </a:r>
            <a:endParaRPr sz="12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81808738b0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81808738b0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Smith</a:t>
            </a:r>
            <a:endParaRPr b="1"/>
          </a:p>
          <a:p>
            <a:pPr marL="0" lvl="0" indent="0" algn="l" rtl="0">
              <a:spcBef>
                <a:spcPts val="0"/>
              </a:spcBef>
              <a:spcAft>
                <a:spcPts val="0"/>
              </a:spcAft>
              <a:buNone/>
            </a:pPr>
            <a:r>
              <a:rPr lang="en"/>
              <a:t>Questions:</a:t>
            </a:r>
            <a:endParaRPr/>
          </a:p>
          <a:p>
            <a:pPr marL="0" lvl="0" indent="0" algn="l" rtl="0">
              <a:spcBef>
                <a:spcPts val="0"/>
              </a:spcBef>
              <a:spcAft>
                <a:spcPts val="0"/>
              </a:spcAft>
              <a:buNone/>
            </a:pPr>
            <a:r>
              <a:rPr lang="en"/>
              <a:t>Difference between Act of God days and emergency days. Look to your State for guidance</a:t>
            </a:r>
            <a:endParaRPr/>
          </a:p>
          <a:p>
            <a:pPr marL="0" lvl="0" indent="0" algn="l" rtl="0">
              <a:spcBef>
                <a:spcPts val="0"/>
              </a:spcBef>
              <a:spcAft>
                <a:spcPts val="0"/>
              </a:spcAft>
              <a:buNone/>
            </a:pPr>
            <a:r>
              <a:rPr lang="en"/>
              <a:t>Students with disabilities must have the same opportunities as students without disabilities</a:t>
            </a:r>
            <a:endParaRPr/>
          </a:p>
          <a:p>
            <a:pPr marL="0" lvl="0" indent="0" algn="l" rtl="0">
              <a:spcBef>
                <a:spcPts val="0"/>
              </a:spcBef>
              <a:spcAft>
                <a:spcPts val="0"/>
              </a:spcAft>
              <a:buNone/>
            </a:pPr>
            <a:r>
              <a:rPr lang="en"/>
              <a:t>Can staff provide e-learning opportunities? Is it possible for students to engage this way?</a:t>
            </a:r>
            <a:endParaRPr/>
          </a:p>
          <a:p>
            <a:pPr marL="0" lvl="0" indent="0" algn="l" rtl="0">
              <a:spcBef>
                <a:spcPts val="0"/>
              </a:spcBef>
              <a:spcAft>
                <a:spcPts val="0"/>
              </a:spcAft>
              <a:buNone/>
            </a:pPr>
            <a:r>
              <a:rPr lang="en"/>
              <a:t>-In times like this, it is important to lean on your school social worker friends to share resources and ideas.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81851ba5a8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81851ba5a8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Smith</a:t>
            </a:r>
            <a:endParaRPr b="1"/>
          </a:p>
          <a:p>
            <a:pPr marL="0" lvl="0" indent="0" algn="l" rtl="0">
              <a:spcBef>
                <a:spcPts val="0"/>
              </a:spcBef>
              <a:spcAft>
                <a:spcPts val="0"/>
              </a:spcAft>
              <a:buNone/>
            </a:pPr>
            <a:r>
              <a:rPr lang="en"/>
              <a:t>Food delivery/pick-up options</a:t>
            </a:r>
            <a:endParaRPr/>
          </a:p>
          <a:p>
            <a:pPr marL="0" lvl="0" indent="0" algn="l" rtl="0">
              <a:spcBef>
                <a:spcPts val="0"/>
              </a:spcBef>
              <a:spcAft>
                <a:spcPts val="0"/>
              </a:spcAft>
              <a:buNone/>
            </a:pPr>
            <a:r>
              <a:rPr lang="en"/>
              <a:t>	Families without transportation</a:t>
            </a:r>
            <a:endParaRPr/>
          </a:p>
          <a:p>
            <a:pPr marL="0" lvl="0" indent="0" algn="l" rtl="0">
              <a:spcBef>
                <a:spcPts val="0"/>
              </a:spcBef>
              <a:spcAft>
                <a:spcPts val="0"/>
              </a:spcAft>
              <a:buNone/>
            </a:pPr>
            <a:r>
              <a:rPr lang="en"/>
              <a:t>	Families who are mobile, i.e., staying in a shelter</a:t>
            </a:r>
            <a:endParaRPr/>
          </a:p>
          <a:p>
            <a:pPr marL="0" lvl="0" indent="0" algn="l" rtl="0">
              <a:spcBef>
                <a:spcPts val="0"/>
              </a:spcBef>
              <a:spcAft>
                <a:spcPts val="0"/>
              </a:spcAft>
              <a:buNone/>
            </a:pPr>
            <a:r>
              <a:rPr lang="en"/>
              <a:t>Social-emotional &amp; mental health support</a:t>
            </a:r>
            <a:endParaRPr/>
          </a:p>
          <a:p>
            <a:pPr marL="0" lvl="0" indent="0" algn="l" rtl="0">
              <a:spcBef>
                <a:spcPts val="0"/>
              </a:spcBef>
              <a:spcAft>
                <a:spcPts val="0"/>
              </a:spcAft>
              <a:buNone/>
            </a:pPr>
            <a:r>
              <a:rPr lang="en"/>
              <a:t>	How are you supporting in crisis situations?</a:t>
            </a:r>
            <a:endParaRPr/>
          </a:p>
          <a:p>
            <a:pPr marL="0" lvl="0" indent="0" algn="l" rtl="0">
              <a:spcBef>
                <a:spcPts val="0"/>
              </a:spcBef>
              <a:spcAft>
                <a:spcPts val="0"/>
              </a:spcAft>
              <a:buNone/>
            </a:pPr>
            <a:r>
              <a:rPr lang="en"/>
              <a:t>	Have you sent out a list of local mental health agencies to families?</a:t>
            </a:r>
            <a:endParaRPr/>
          </a:p>
          <a:p>
            <a:pPr marL="0" lvl="0" indent="0" algn="l" rtl="0">
              <a:spcBef>
                <a:spcPts val="0"/>
              </a:spcBef>
              <a:spcAft>
                <a:spcPts val="0"/>
              </a:spcAft>
              <a:buNone/>
            </a:pPr>
            <a:r>
              <a:rPr lang="en"/>
              <a:t>	How are local mental health agencies changing their practices due to COVID-19?</a:t>
            </a:r>
            <a:endParaRPr/>
          </a:p>
          <a:p>
            <a:pPr marL="0" lvl="0" indent="0" algn="l" rtl="0">
              <a:spcBef>
                <a:spcPts val="0"/>
              </a:spcBef>
              <a:spcAft>
                <a:spcPts val="0"/>
              </a:spcAft>
              <a:buNone/>
            </a:pPr>
            <a:r>
              <a:rPr lang="en"/>
              <a:t>Families without access</a:t>
            </a:r>
            <a:endParaRPr/>
          </a:p>
          <a:p>
            <a:pPr marL="0" lvl="0" indent="0" algn="l" rtl="0">
              <a:spcBef>
                <a:spcPts val="0"/>
              </a:spcBef>
              <a:spcAft>
                <a:spcPts val="0"/>
              </a:spcAft>
              <a:buNone/>
            </a:pPr>
            <a:r>
              <a:rPr lang="en"/>
              <a:t>	Share free internet resources</a:t>
            </a:r>
            <a:endParaRPr/>
          </a:p>
          <a:p>
            <a:pPr marL="0" lvl="0" indent="0" algn="l" rtl="0">
              <a:spcBef>
                <a:spcPts val="0"/>
              </a:spcBef>
              <a:spcAft>
                <a:spcPts val="0"/>
              </a:spcAft>
              <a:buNone/>
            </a:pPr>
            <a:r>
              <a:rPr lang="en"/>
              <a:t>	Other ways that students can learn/participate</a:t>
            </a:r>
            <a:endParaRPr/>
          </a:p>
          <a:p>
            <a:pPr marL="0" lvl="0" indent="0" algn="l" rtl="0">
              <a:spcBef>
                <a:spcPts val="0"/>
              </a:spcBef>
              <a:spcAft>
                <a:spcPts val="0"/>
              </a:spcAft>
              <a:buNone/>
            </a:pPr>
            <a:r>
              <a:rPr lang="en"/>
              <a:t>	Consider other ways staff can check-in with students</a:t>
            </a:r>
            <a:endParaRPr/>
          </a:p>
          <a:p>
            <a:pPr marL="0" lvl="0" indent="0" algn="l" rtl="0">
              <a:spcBef>
                <a:spcPts val="0"/>
              </a:spcBef>
              <a:spcAft>
                <a:spcPts val="0"/>
              </a:spcAft>
              <a:buNone/>
            </a:pPr>
            <a:r>
              <a:rPr lang="en"/>
              <a:t>Linguistically diverse</a:t>
            </a:r>
            <a:endParaRPr/>
          </a:p>
          <a:p>
            <a:pPr marL="0" lvl="0" indent="0" algn="l" rtl="0">
              <a:spcBef>
                <a:spcPts val="0"/>
              </a:spcBef>
              <a:spcAft>
                <a:spcPts val="0"/>
              </a:spcAft>
              <a:buNone/>
            </a:pPr>
            <a:r>
              <a:rPr lang="en"/>
              <a:t>	Are materials being translated?</a:t>
            </a:r>
            <a:endParaRPr/>
          </a:p>
          <a:p>
            <a:pPr marL="0" lvl="0" indent="0" algn="l" rtl="0">
              <a:spcBef>
                <a:spcPts val="0"/>
              </a:spcBef>
              <a:spcAft>
                <a:spcPts val="0"/>
              </a:spcAft>
              <a:buNone/>
            </a:pPr>
            <a:r>
              <a:rPr lang="en"/>
              <a:t>	How can students who are linguistically diverse be engaged during school closures?</a:t>
            </a:r>
            <a:endParaRPr/>
          </a:p>
          <a:p>
            <a:pPr marL="0" lvl="0" indent="0" algn="l" rtl="0">
              <a:spcBef>
                <a:spcPts val="0"/>
              </a:spcBef>
              <a:spcAft>
                <a:spcPts val="0"/>
              </a:spcAft>
              <a:buNone/>
            </a:pPr>
            <a:r>
              <a:rPr lang="en"/>
              <a:t>Other considerations?</a:t>
            </a:r>
            <a:endParaRPr/>
          </a:p>
          <a:p>
            <a:pPr marL="0" lvl="0" indent="0" algn="l" rtl="0">
              <a:spcBef>
                <a:spcPts val="0"/>
              </a:spcBef>
              <a:spcAft>
                <a:spcPts val="0"/>
              </a:spcAft>
              <a:buNone/>
            </a:pPr>
            <a:r>
              <a:rPr lang="en"/>
              <a:t>	Consider virtual check-ins with your colleagues-maybe at the end of the week</a:t>
            </a:r>
            <a:endParaRPr/>
          </a:p>
          <a:p>
            <a:pPr marL="0" lvl="0" indent="0" algn="l" rtl="0">
              <a:spcBef>
                <a:spcPts val="0"/>
              </a:spcBef>
              <a:spcAft>
                <a:spcPts val="0"/>
              </a:spcAft>
              <a:buNone/>
            </a:pPr>
            <a:r>
              <a:rPr lang="en"/>
              <a:t>	How are you taking care of yourself as you take care of others?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81808738b0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81808738b0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rPr>
              <a:t>Christy, make sure I’m done speaking to this slide before advancing. The video on the next slide is set to automatically play when Google Slides is in Present mode.</a:t>
            </a:r>
            <a:endParaRPr>
              <a:solidFill>
                <a:srgbClr val="FF0000"/>
              </a:solidFill>
            </a:endParaRPr>
          </a:p>
          <a:p>
            <a:pPr marL="0" lvl="0" indent="0" algn="l" rtl="0">
              <a:spcBef>
                <a:spcPts val="0"/>
              </a:spcBef>
              <a:spcAft>
                <a:spcPts val="0"/>
              </a:spcAft>
              <a:buNone/>
            </a:pPr>
            <a:endParaRPr/>
          </a:p>
          <a:p>
            <a:pPr marL="0" lvl="0" indent="0" algn="l" rtl="0">
              <a:spcBef>
                <a:spcPts val="0"/>
              </a:spcBef>
              <a:spcAft>
                <a:spcPts val="0"/>
              </a:spcAft>
              <a:buNone/>
            </a:pPr>
            <a:r>
              <a:rPr lang="en" b="1"/>
              <a:t>Stephanie</a:t>
            </a:r>
            <a:endParaRPr b="1"/>
          </a:p>
          <a:p>
            <a:pPr marL="0" lvl="0" indent="0" algn="l" rtl="0">
              <a:spcBef>
                <a:spcPts val="0"/>
              </a:spcBef>
              <a:spcAft>
                <a:spcPts val="0"/>
              </a:spcAft>
              <a:buNone/>
            </a:pPr>
            <a:r>
              <a:rPr lang="en"/>
              <a:t>Anchoring ourselves &amp; our parents/caregivers in with reputable resources for information &amp; support during the COVID-19 pandemic is essential.</a:t>
            </a:r>
            <a:endParaRPr/>
          </a:p>
          <a:p>
            <a:pPr marL="0" lvl="0" indent="0" algn="l" rtl="0">
              <a:spcBef>
                <a:spcPts val="0"/>
              </a:spcBef>
              <a:spcAft>
                <a:spcPts val="0"/>
              </a:spcAft>
              <a:buNone/>
            </a:pPr>
            <a:r>
              <a:rPr lang="en"/>
              <a:t>Information continues to change &amp; it is important for everyone to think about what sources they need to look to as it impacts their home life and work life.</a:t>
            </a:r>
            <a:endParaRPr/>
          </a:p>
          <a:p>
            <a:pPr marL="0" lvl="0" indent="0" algn="l" rtl="0">
              <a:spcBef>
                <a:spcPts val="0"/>
              </a:spcBef>
              <a:spcAft>
                <a:spcPts val="0"/>
              </a:spcAft>
              <a:buNone/>
            </a:pPr>
            <a:endParaRPr/>
          </a:p>
          <a:p>
            <a:pPr marL="0" lvl="0" indent="0" algn="l" rtl="0">
              <a:spcBef>
                <a:spcPts val="0"/>
              </a:spcBef>
              <a:spcAft>
                <a:spcPts val="0"/>
              </a:spcAft>
              <a:buNone/>
            </a:pPr>
            <a:r>
              <a:rPr lang="en"/>
              <a:t>SSWs need to establish rapport with parents and caregivers in the context a changed environment.</a:t>
            </a:r>
            <a:endParaRPr/>
          </a:p>
          <a:p>
            <a:pPr marL="0" lvl="0" indent="0" algn="l" rtl="0">
              <a:spcBef>
                <a:spcPts val="0"/>
              </a:spcBef>
              <a:spcAft>
                <a:spcPts val="0"/>
              </a:spcAft>
              <a:buNone/>
            </a:pPr>
            <a:r>
              <a:rPr lang="en"/>
              <a:t>-Consider this depiction of Bronfenbrenner’s ecological model and think about the ways the COVID-19 pandemic is specifically altering our environments, how we operate and interact.</a:t>
            </a:r>
            <a:endParaRPr/>
          </a:p>
          <a:p>
            <a:pPr marL="0" lvl="0" indent="0" algn="l" rtl="0">
              <a:spcBef>
                <a:spcPts val="0"/>
              </a:spcBef>
              <a:spcAft>
                <a:spcPts val="0"/>
              </a:spcAft>
              <a:buNone/>
            </a:pPr>
            <a:r>
              <a:rPr lang="en"/>
              <a:t>-Parents and caregivers will be experiencing increased levels of distress.</a:t>
            </a:r>
            <a:endParaRPr/>
          </a:p>
          <a:p>
            <a:pPr marL="0" lvl="0" indent="0" algn="l" rtl="0">
              <a:spcBef>
                <a:spcPts val="0"/>
              </a:spcBef>
              <a:spcAft>
                <a:spcPts val="0"/>
              </a:spcAft>
              <a:buNone/>
            </a:pPr>
            <a:r>
              <a:rPr lang="en"/>
              <a:t>-They have always been primarily responsible for the health and wellbeing of their children. Yet famous quotes like, “A parent is a child’s first teacher!” and “Home is a child’s first and most important classroom!” take on a whole new meaning when restrictions to promote social distancing result in activities cancellations &amp; school closures.</a:t>
            </a:r>
            <a:endParaRPr/>
          </a:p>
          <a:p>
            <a:pPr marL="0" lvl="0" indent="0" algn="l" rtl="0">
              <a:spcBef>
                <a:spcPts val="0"/>
              </a:spcBef>
              <a:spcAft>
                <a:spcPts val="0"/>
              </a:spcAft>
              <a:buNone/>
            </a:pPr>
            <a:r>
              <a:rPr lang="en"/>
              <a:t>-As we’ve heard earlier, from Dr. Smith, barriers to resources can have an inequitable impact on vulnerable populations. Parents and caregivers experiencing employment disruptions due to COVID-19 illness or business closures, for example, may have drastically different financial resources and supports necessary to navigate this crisis.</a:t>
            </a:r>
            <a:endParaRPr/>
          </a:p>
          <a:p>
            <a:pPr marL="0" lvl="0" indent="0" algn="l" rtl="0">
              <a:spcBef>
                <a:spcPts val="0"/>
              </a:spcBef>
              <a:spcAft>
                <a:spcPts val="0"/>
              </a:spcAft>
              <a:buNone/>
            </a:pPr>
            <a:r>
              <a:rPr lang="en"/>
              <a:t>-Finally, workplace changes are impacting people in all sectors. In addition to layoffs/closures, parents/caregivers may be placed into different roles in their agency, be asked to shift their practices to online/virtual delivery, socially distance by working from home, etc.</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Mh4f9AYRCZY"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hyperlink" Target="https://www.nctsn.org/sites/default/files/resources/fact-sheet/outbreak_factsheet_1.pdf"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www.socialworkers.org/includes/newIncludes/homepage/PRA-BRO-33617.TechStandards_FINAL_POSTING.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hyperlink" Target="https://www.integration.samhsa.gov/operations-administration/practice-guidelines-for-video-based-online-mental-health-services_ata_5_29_13.pdf" TargetMode="External"/><Relationship Id="rId4" Type="http://schemas.openxmlformats.org/officeDocument/2006/relationships/hyperlink" Target="https://www.hhs.gov/hipaa/for-professionals/special-topics/emergency-preparedness/index.html"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ppmd.org/wp-content/uploads/2020/03/The-Corona-Virus-Free-Printable-Updated-2-The-Autism-Educator-.pdf" TargetMode="External"/><Relationship Id="rId13" Type="http://schemas.openxmlformats.org/officeDocument/2006/relationships/hyperlink" Target="https://www.secondstep.org/covid19support" TargetMode="External"/><Relationship Id="rId3" Type="http://schemas.openxmlformats.org/officeDocument/2006/relationships/hyperlink" Target="https://education-first.com/covid-19/?mc_cid=81ee45e743&amp;mc_eid=a2fb06eece&amp;utm_source=Transforming+Education+Subscribers&amp;utm_campaign=3981b07ddb-EMAIL_CAMPAIGN_2019_09_03_02_53_COPY_01&amp;utm_medium=email&amp;utm_term=0_99e6730d6b-3981b07ddb-421930489" TargetMode="External"/><Relationship Id="rId7" Type="http://schemas.openxmlformats.org/officeDocument/2006/relationships/hyperlink" Target="https://higherlogicdownload.s3.amazonaws.com/NASN/3870c72d-fff9-4ed7-833f-215de278d256/UploadedImages/PDFs/02292020_NASP_NASN_COVID-19_parent_handout.pdf" TargetMode="External"/><Relationship Id="rId12" Type="http://schemas.openxmlformats.org/officeDocument/2006/relationships/hyperlink" Target="https://www.calm.com/blog/take-a-deep-breath?utm_source=lifecycle&amp;utm_medium=email&amp;utm_campaign=difficult_times_nonsubs_031720"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hyperlink" Target="https://childmind.org/article/talking-to-kids-about-the-coronavirus/" TargetMode="External"/><Relationship Id="rId11" Type="http://schemas.openxmlformats.org/officeDocument/2006/relationships/hyperlink" Target="https://www.nctsn.org/sites/default/files/resources/fact-sheet/outbreak_factsheet_1.pdf" TargetMode="External"/><Relationship Id="rId5" Type="http://schemas.openxmlformats.org/officeDocument/2006/relationships/hyperlink" Target="https://www.cdc.gov/coronavirus/2019-ncov/community/schools-childcare/talking-with-children.html" TargetMode="External"/><Relationship Id="rId10" Type="http://schemas.openxmlformats.org/officeDocument/2006/relationships/hyperlink" Target="https://www.cdc.gov/coronavirus/2019-ncov/prepare/managing-stress-anxiety.html" TargetMode="External"/><Relationship Id="rId4" Type="http://schemas.openxmlformats.org/officeDocument/2006/relationships/hyperlink" Target="https://www.pbs.org/parents/thrive/how-to-talk-to-your-kids-about-coronavirus" TargetMode="External"/><Relationship Id="rId9" Type="http://schemas.openxmlformats.org/officeDocument/2006/relationships/hyperlink" Target="https://store.samhsa.gov/system/files/sma14-4894.pdf" TargetMode="External"/><Relationship Id="rId14" Type="http://schemas.openxmlformats.org/officeDocument/2006/relationships/hyperlink" Target="https://www.emotionalabcs.com/"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schoolsocialworkers.mn.co/share/-zxemz0rUUS8s4qm?utm_source=manual"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https://www.sswaa.org/membership"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hyperlink" Target="https://www.sswaa.org/events" TargetMode="External"/><Relationship Id="rId5" Type="http://schemas.openxmlformats.org/officeDocument/2006/relationships/hyperlink" Target="https://www.sswaa.org/nationalconference" TargetMode="External"/><Relationship Id="rId4" Type="http://schemas.openxmlformats.org/officeDocument/2006/relationships/hyperlink" Target="https://www.sswaa.org/webinars"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9.xml"/><Relationship Id="rId1" Type="http://schemas.openxmlformats.org/officeDocument/2006/relationships/slideLayout" Target="../slideLayouts/slideLayout11.xm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s://docs.google.com/forms/d/e/1FAIpQLSd1X7jp8mECIVSAxHZiP6nT_8LKlX-viGQ34mBBECWQMnoBxg/viewform"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www.tenpercent.com/coronavirussanityguid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2.ed.gov/policy/speced/guid/idea/memosdcltrs/qa-covid-19-03-12-2020.pdf"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drive.google.com/file/d/1BYzDteY7K9dnIRBUj8cR_Lyto5UWIM6W/view?usp=sharin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who.int/emergencies/diseases/novel-coronavirus-2019"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3.jpg"/><Relationship Id="rId4" Type="http://schemas.openxmlformats.org/officeDocument/2006/relationships/hyperlink" Target="https://www.cdc.gov/coronavirus/2019-nCoV/index.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1746975"/>
            <a:ext cx="8520600" cy="18777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endParaRPr sz="3600" b="1" i="1"/>
          </a:p>
          <a:p>
            <a:pPr marL="0" lvl="0" indent="0" algn="r" rtl="0">
              <a:spcBef>
                <a:spcPts val="0"/>
              </a:spcBef>
              <a:spcAft>
                <a:spcPts val="0"/>
              </a:spcAft>
              <a:buNone/>
            </a:pPr>
            <a:endParaRPr sz="3600" b="1" i="1"/>
          </a:p>
          <a:p>
            <a:pPr marL="0" lvl="0" indent="0" algn="r" rtl="0">
              <a:spcBef>
                <a:spcPts val="0"/>
              </a:spcBef>
              <a:spcAft>
                <a:spcPts val="0"/>
              </a:spcAft>
              <a:buNone/>
            </a:pPr>
            <a:endParaRPr sz="3600" b="1" i="1"/>
          </a:p>
          <a:p>
            <a:pPr marL="0" lvl="0" indent="0" algn="r" rtl="0">
              <a:spcBef>
                <a:spcPts val="0"/>
              </a:spcBef>
              <a:spcAft>
                <a:spcPts val="0"/>
              </a:spcAft>
              <a:buNone/>
            </a:pPr>
            <a:endParaRPr sz="3600" b="1" i="1"/>
          </a:p>
          <a:p>
            <a:pPr marL="0" lvl="0" indent="0" algn="ctr" rtl="0">
              <a:spcBef>
                <a:spcPts val="0"/>
              </a:spcBef>
              <a:spcAft>
                <a:spcPts val="0"/>
              </a:spcAft>
              <a:buNone/>
            </a:pPr>
            <a:r>
              <a:rPr lang="en" sz="3000"/>
              <a:t>COVID-19 Health Crisis:</a:t>
            </a:r>
            <a:endParaRPr sz="3000"/>
          </a:p>
          <a:p>
            <a:pPr marL="0" lvl="0" indent="0" algn="ctr" rtl="0">
              <a:spcBef>
                <a:spcPts val="0"/>
              </a:spcBef>
              <a:spcAft>
                <a:spcPts val="0"/>
              </a:spcAft>
              <a:buNone/>
            </a:pPr>
            <a:r>
              <a:rPr lang="en" sz="3000"/>
              <a:t>Getting Through This Together,</a:t>
            </a:r>
            <a:endParaRPr sz="3000"/>
          </a:p>
          <a:p>
            <a:pPr marL="0" lvl="0" indent="0" algn="ctr" rtl="0">
              <a:spcBef>
                <a:spcPts val="0"/>
              </a:spcBef>
              <a:spcAft>
                <a:spcPts val="0"/>
              </a:spcAft>
              <a:buNone/>
            </a:pPr>
            <a:r>
              <a:rPr lang="en" sz="3000"/>
              <a:t>School Social Work in a Changing Landscape</a:t>
            </a:r>
            <a:endParaRPr sz="3000"/>
          </a:p>
        </p:txBody>
      </p:sp>
      <p:sp>
        <p:nvSpPr>
          <p:cNvPr id="55" name="Google Shape;55;p13"/>
          <p:cNvSpPr txBox="1">
            <a:spLocks noGrp="1"/>
          </p:cNvSpPr>
          <p:nvPr>
            <p:ph type="subTitle" idx="1"/>
          </p:nvPr>
        </p:nvSpPr>
        <p:spPr>
          <a:xfrm>
            <a:off x="311700" y="3459625"/>
            <a:ext cx="8520600" cy="1363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600"/>
              <a:t>Michael Kelly Ph.D, LICSW</a:t>
            </a:r>
            <a:endParaRPr sz="1600"/>
          </a:p>
          <a:p>
            <a:pPr marL="0" lvl="0" indent="0" algn="ctr" rtl="0">
              <a:spcBef>
                <a:spcPts val="0"/>
              </a:spcBef>
              <a:spcAft>
                <a:spcPts val="0"/>
              </a:spcAft>
              <a:buNone/>
            </a:pPr>
            <a:r>
              <a:rPr lang="en" sz="1600"/>
              <a:t>Christy McCoy MSW, LICSW</a:t>
            </a:r>
            <a:endParaRPr sz="1600"/>
          </a:p>
          <a:p>
            <a:pPr marL="0" lvl="0" indent="0" algn="ctr" rtl="0">
              <a:spcBef>
                <a:spcPts val="0"/>
              </a:spcBef>
              <a:spcAft>
                <a:spcPts val="0"/>
              </a:spcAft>
              <a:buNone/>
            </a:pPr>
            <a:r>
              <a:rPr lang="en" sz="1600"/>
              <a:t>Stephanie Ochocki DSW LICSW</a:t>
            </a:r>
            <a:endParaRPr sz="1600"/>
          </a:p>
          <a:p>
            <a:pPr marL="0" lvl="0" indent="0" algn="ctr" rtl="0">
              <a:spcBef>
                <a:spcPts val="0"/>
              </a:spcBef>
              <a:spcAft>
                <a:spcPts val="0"/>
              </a:spcAft>
              <a:buNone/>
            </a:pPr>
            <a:r>
              <a:rPr lang="en" sz="1600"/>
              <a:t>Kari Smith Ph.D</a:t>
            </a:r>
            <a:endParaRPr sz="1600"/>
          </a:p>
          <a:p>
            <a:pPr marL="0" lvl="0" indent="0" algn="ctr" rtl="0">
              <a:spcBef>
                <a:spcPts val="0"/>
              </a:spcBef>
              <a:spcAft>
                <a:spcPts val="0"/>
              </a:spcAft>
              <a:buNone/>
            </a:pPr>
            <a:r>
              <a:rPr lang="en" sz="1600"/>
              <a:t>Steve Whitmore MSW LMSW</a:t>
            </a:r>
            <a:endParaRPr sz="1600"/>
          </a:p>
        </p:txBody>
      </p:sp>
      <p:pic>
        <p:nvPicPr>
          <p:cNvPr id="56" name="Google Shape;56;p13"/>
          <p:cNvPicPr preferRelativeResize="0"/>
          <p:nvPr/>
        </p:nvPicPr>
        <p:blipFill>
          <a:blip r:embed="rId3">
            <a:alphaModFix/>
          </a:blip>
          <a:stretch>
            <a:fillRect/>
          </a:stretch>
        </p:blipFill>
        <p:spPr>
          <a:xfrm>
            <a:off x="3633175" y="119825"/>
            <a:ext cx="1877650" cy="1877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22" descr="Please subscribe To our Channel HERE http://bit.ly/1rbfUog&#10;&#10;There was an unexpected distraction for Professor Robert Kelly when he was being interviewed live on BBC News about South Korea. But he managed to keep his composure and complete the interview successfully.&#10;&#10;Please subscribe HERE http://bit.ly/1rbfUog&#10;&#10;World In Pictures https://www.youtube.com/playlist?list=PLS3XGZxi7cBX37n4R0UGJN-TLiQOm7ZTP&#10;Big Hitters https://www.youtube.com/playlist?list=PLS3XGZxi7cBUME-LUrFkDwFmiEc3jwMXP&#10;Just Good News https://www.youtube.com/playlist?list=PLS3XGZxi7cBUsYo_P26cjihXLN-k3w246" title="Children interrupt BBC News interview - BBC News">
            <a:hlinkClick r:id="rId3"/>
          </p:cNvPr>
          <p:cNvPicPr preferRelativeResize="0"/>
          <p:nvPr/>
        </p:nvPicPr>
        <p:blipFill>
          <a:blip r:embed="rId4">
            <a:alphaModFix/>
          </a:blip>
          <a:stretch>
            <a:fillRect/>
          </a:stretch>
        </p:blipFill>
        <p:spPr>
          <a:xfrm>
            <a:off x="1497275" y="265700"/>
            <a:ext cx="6149450" cy="46121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a:t>How to Talk with Families</a:t>
            </a:r>
            <a:endParaRPr b="1"/>
          </a:p>
        </p:txBody>
      </p:sp>
      <p:sp>
        <p:nvSpPr>
          <p:cNvPr id="148" name="Google Shape;148;p23"/>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800" b="1" u="sng"/>
              <a:t>Monitor your own stress/reactions</a:t>
            </a:r>
            <a:endParaRPr sz="1800" b="1" u="sng"/>
          </a:p>
          <a:p>
            <a:pPr marL="457200" lvl="0" indent="-342900" algn="l" rtl="0">
              <a:spcBef>
                <a:spcPts val="1600"/>
              </a:spcBef>
              <a:spcAft>
                <a:spcPts val="0"/>
              </a:spcAft>
              <a:buSzPts val="1800"/>
              <a:buChar char="●"/>
            </a:pPr>
            <a:r>
              <a:rPr lang="en" sz="1800"/>
              <a:t>Calm</a:t>
            </a:r>
            <a:endParaRPr sz="1800"/>
          </a:p>
          <a:p>
            <a:pPr marL="457200" lvl="0" indent="-342900" algn="l" rtl="0">
              <a:spcBef>
                <a:spcPts val="0"/>
              </a:spcBef>
              <a:spcAft>
                <a:spcPts val="0"/>
              </a:spcAft>
              <a:buSzPts val="1800"/>
              <a:buChar char="●"/>
            </a:pPr>
            <a:r>
              <a:rPr lang="en" sz="1800"/>
              <a:t>Factual</a:t>
            </a:r>
            <a:endParaRPr sz="1800"/>
          </a:p>
          <a:p>
            <a:pPr marL="457200" lvl="0" indent="-342900" algn="l" rtl="0">
              <a:spcBef>
                <a:spcPts val="0"/>
              </a:spcBef>
              <a:spcAft>
                <a:spcPts val="0"/>
              </a:spcAft>
              <a:buSzPts val="1800"/>
              <a:buChar char="●"/>
            </a:pPr>
            <a:r>
              <a:rPr lang="en" sz="1800"/>
              <a:t>Developmentally appropriate</a:t>
            </a:r>
            <a:endParaRPr sz="1800"/>
          </a:p>
          <a:p>
            <a:pPr marL="914400" lvl="1" indent="-342900" algn="l" rtl="0">
              <a:spcBef>
                <a:spcPts val="0"/>
              </a:spcBef>
              <a:spcAft>
                <a:spcPts val="0"/>
              </a:spcAft>
              <a:buClr>
                <a:srgbClr val="3C61AA"/>
              </a:buClr>
              <a:buSzPts val="1800"/>
              <a:buChar char="○"/>
            </a:pPr>
            <a:r>
              <a:rPr lang="en" sz="1800" u="sng">
                <a:solidFill>
                  <a:srgbClr val="3C61AA"/>
                </a:solidFill>
                <a:hlinkClick r:id="rId3"/>
              </a:rPr>
              <a:t>National Child Traumatic Stress Network (NCTSN)</a:t>
            </a:r>
            <a:endParaRPr sz="1800">
              <a:solidFill>
                <a:srgbClr val="3C61AA"/>
              </a:solidFill>
            </a:endParaRPr>
          </a:p>
          <a:p>
            <a:pPr marL="0" lvl="0" indent="0" algn="l" rtl="0">
              <a:spcBef>
                <a:spcPts val="1600"/>
              </a:spcBef>
              <a:spcAft>
                <a:spcPts val="0"/>
              </a:spcAft>
              <a:buNone/>
            </a:pPr>
            <a:r>
              <a:rPr lang="en" sz="1800" b="1" u="sng"/>
              <a:t>Be there</a:t>
            </a:r>
            <a:endParaRPr sz="1800" b="1" u="sng"/>
          </a:p>
          <a:p>
            <a:pPr marL="457200" lvl="0" indent="-342900" algn="l" rtl="0">
              <a:spcBef>
                <a:spcPts val="1600"/>
              </a:spcBef>
              <a:spcAft>
                <a:spcPts val="0"/>
              </a:spcAft>
              <a:buSzPts val="1800"/>
              <a:buChar char="●"/>
            </a:pPr>
            <a:r>
              <a:rPr lang="en" sz="1800"/>
              <a:t>Listen-Validate-Redirect-Connect</a:t>
            </a:r>
            <a:endParaRPr/>
          </a:p>
        </p:txBody>
      </p:sp>
      <p:pic>
        <p:nvPicPr>
          <p:cNvPr id="149" name="Google Shape;149;p23"/>
          <p:cNvPicPr preferRelativeResize="0"/>
          <p:nvPr/>
        </p:nvPicPr>
        <p:blipFill>
          <a:blip r:embed="rId4">
            <a:alphaModFix/>
          </a:blip>
          <a:stretch>
            <a:fillRect/>
          </a:stretch>
        </p:blipFill>
        <p:spPr>
          <a:xfrm>
            <a:off x="5221362" y="1249688"/>
            <a:ext cx="3221974" cy="32219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a:t>How to Talk with Families</a:t>
            </a:r>
            <a:endParaRPr b="1"/>
          </a:p>
        </p:txBody>
      </p:sp>
      <p:sp>
        <p:nvSpPr>
          <p:cNvPr id="155" name="Google Shape;155;p24"/>
          <p:cNvSpPr txBox="1">
            <a:spLocks noGrp="1"/>
          </p:cNvSpPr>
          <p:nvPr>
            <p:ph type="body" idx="1"/>
          </p:nvPr>
        </p:nvSpPr>
        <p:spPr>
          <a:xfrm>
            <a:off x="311700" y="1152475"/>
            <a:ext cx="8520600" cy="3808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b="1" u="sng"/>
              <a:t>Establish new routines</a:t>
            </a:r>
            <a:endParaRPr b="1" u="sng"/>
          </a:p>
          <a:p>
            <a:pPr marL="457200" lvl="0" indent="-342900" algn="l" rtl="0">
              <a:spcBef>
                <a:spcPts val="1600"/>
              </a:spcBef>
              <a:spcAft>
                <a:spcPts val="0"/>
              </a:spcAft>
              <a:buSzPts val="1800"/>
              <a:buChar char="●"/>
            </a:pPr>
            <a:r>
              <a:rPr lang="en"/>
              <a:t>Sleep, nutrition, physical activity, social interaction &amp; learning</a:t>
            </a:r>
            <a:endParaRPr/>
          </a:p>
          <a:p>
            <a:pPr marL="0" lvl="0" indent="0" algn="l" rtl="0">
              <a:spcBef>
                <a:spcPts val="1600"/>
              </a:spcBef>
              <a:spcAft>
                <a:spcPts val="0"/>
              </a:spcAft>
              <a:buNone/>
            </a:pPr>
            <a:r>
              <a:rPr lang="en" b="1" u="sng"/>
              <a:t>Monitor and respond to needs</a:t>
            </a:r>
            <a:endParaRPr b="1" u="sng"/>
          </a:p>
          <a:p>
            <a:pPr marL="457200" lvl="0" indent="-342900" algn="l" rtl="0">
              <a:spcBef>
                <a:spcPts val="1600"/>
              </a:spcBef>
              <a:spcAft>
                <a:spcPts val="0"/>
              </a:spcAft>
              <a:buSzPts val="1800"/>
              <a:buChar char="●"/>
            </a:pPr>
            <a:r>
              <a:rPr lang="en"/>
              <a:t>H.A.L.T.</a:t>
            </a:r>
            <a:endParaRPr/>
          </a:p>
          <a:p>
            <a:pPr marL="0" lvl="0" indent="0" algn="l" rtl="0">
              <a:spcBef>
                <a:spcPts val="1600"/>
              </a:spcBef>
              <a:spcAft>
                <a:spcPts val="0"/>
              </a:spcAft>
              <a:buNone/>
            </a:pPr>
            <a:r>
              <a:rPr lang="en" b="1" u="sng"/>
              <a:t>Build skills</a:t>
            </a:r>
            <a:endParaRPr b="1" u="sng"/>
          </a:p>
          <a:p>
            <a:pPr marL="457200" lvl="0" indent="-342900" algn="l" rtl="0">
              <a:spcBef>
                <a:spcPts val="1600"/>
              </a:spcBef>
              <a:spcAft>
                <a:spcPts val="0"/>
              </a:spcAft>
              <a:buSzPts val="1800"/>
              <a:buChar char="●"/>
            </a:pPr>
            <a:r>
              <a:rPr lang="en"/>
              <a:t>Breakdown terminology</a:t>
            </a:r>
            <a:endParaRPr/>
          </a:p>
          <a:p>
            <a:pPr marL="457200" lvl="0" indent="-342900" algn="l" rtl="0">
              <a:spcBef>
                <a:spcPts val="0"/>
              </a:spcBef>
              <a:spcAft>
                <a:spcPts val="0"/>
              </a:spcAft>
              <a:buSzPts val="1800"/>
              <a:buChar char="●"/>
            </a:pPr>
            <a:r>
              <a:rPr lang="en"/>
              <a:t>Shift from implicit to explicit</a:t>
            </a:r>
            <a:endParaRPr/>
          </a:p>
          <a:p>
            <a:pPr marL="457200" lvl="0" indent="-342900" algn="l" rtl="0">
              <a:spcBef>
                <a:spcPts val="0"/>
              </a:spcBef>
              <a:spcAft>
                <a:spcPts val="0"/>
              </a:spcAft>
              <a:buSzPts val="1800"/>
              <a:buChar char="●"/>
            </a:pPr>
            <a:r>
              <a:rPr lang="en"/>
              <a:t>Reinforce positive adaptations &amp; skills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5"/>
          <p:cNvSpPr txBox="1">
            <a:spLocks noGrp="1"/>
          </p:cNvSpPr>
          <p:nvPr>
            <p:ph type="title"/>
          </p:nvPr>
        </p:nvSpPr>
        <p:spPr>
          <a:xfrm>
            <a:off x="140675" y="48400"/>
            <a:ext cx="8691600" cy="496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Resources to Support Your Practice</a:t>
            </a:r>
            <a:r>
              <a:rPr lang="en"/>
              <a:t> </a:t>
            </a:r>
            <a:endParaRPr/>
          </a:p>
        </p:txBody>
      </p:sp>
      <p:sp>
        <p:nvSpPr>
          <p:cNvPr id="161" name="Google Shape;161;p25"/>
          <p:cNvSpPr txBox="1">
            <a:spLocks noGrp="1"/>
          </p:cNvSpPr>
          <p:nvPr>
            <p:ph type="body" idx="1"/>
          </p:nvPr>
        </p:nvSpPr>
        <p:spPr>
          <a:xfrm>
            <a:off x="140675" y="544600"/>
            <a:ext cx="9003300" cy="452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700" b="1" u="sng">
                <a:solidFill>
                  <a:srgbClr val="666666"/>
                </a:solidFill>
              </a:rPr>
              <a:t>Ethical Considerations</a:t>
            </a:r>
            <a:endParaRPr sz="1700" b="1" u="sng">
              <a:solidFill>
                <a:srgbClr val="666666"/>
              </a:solidFill>
            </a:endParaRPr>
          </a:p>
          <a:p>
            <a:pPr marL="457200" lvl="0" indent="-317500" algn="l" rtl="0">
              <a:spcBef>
                <a:spcPts val="1600"/>
              </a:spcBef>
              <a:spcAft>
                <a:spcPts val="0"/>
              </a:spcAft>
              <a:buSzPts val="1400"/>
              <a:buChar char="●"/>
            </a:pPr>
            <a:r>
              <a:rPr lang="en" sz="1400" b="1">
                <a:solidFill>
                  <a:srgbClr val="666666"/>
                </a:solidFill>
              </a:rPr>
              <a:t>Technology in Social Work Practice:</a:t>
            </a:r>
            <a:r>
              <a:rPr lang="en" sz="1400" b="1" u="sng">
                <a:solidFill>
                  <a:srgbClr val="666666"/>
                </a:solidFill>
              </a:rPr>
              <a:t>  </a:t>
            </a:r>
            <a:r>
              <a:rPr lang="en" sz="1400" u="sng">
                <a:solidFill>
                  <a:srgbClr val="3C61AA"/>
                </a:solidFill>
                <a:hlinkClick r:id="rId3"/>
              </a:rPr>
              <a:t>https://www.socialworkers.org/includes/newIncludes/homepage/PRA-BRO-33617.TechStandards_FINAL_POSTING.pdf</a:t>
            </a:r>
            <a:endParaRPr sz="1400" b="1" u="sng">
              <a:solidFill>
                <a:srgbClr val="3C61AA"/>
              </a:solidFill>
            </a:endParaRPr>
          </a:p>
          <a:p>
            <a:pPr marL="457200" lvl="0" indent="-317500" algn="l" rtl="0">
              <a:spcBef>
                <a:spcPts val="0"/>
              </a:spcBef>
              <a:spcAft>
                <a:spcPts val="0"/>
              </a:spcAft>
              <a:buClr>
                <a:srgbClr val="666666"/>
              </a:buClr>
              <a:buSzPts val="1400"/>
              <a:buChar char="●"/>
            </a:pPr>
            <a:r>
              <a:rPr lang="en" sz="1400" b="1">
                <a:solidFill>
                  <a:srgbClr val="666666"/>
                </a:solidFill>
              </a:rPr>
              <a:t>NASW Code of Ethics - Ethical Standards on Use of Technology </a:t>
            </a:r>
            <a:endParaRPr sz="1400" b="1">
              <a:solidFill>
                <a:srgbClr val="666666"/>
              </a:solidFill>
            </a:endParaRPr>
          </a:p>
          <a:p>
            <a:pPr marL="914400" lvl="1" indent="-317500" algn="l" rtl="0">
              <a:spcBef>
                <a:spcPts val="0"/>
              </a:spcBef>
              <a:spcAft>
                <a:spcPts val="0"/>
              </a:spcAft>
              <a:buClr>
                <a:srgbClr val="666666"/>
              </a:buClr>
              <a:buSzPts val="1400"/>
              <a:buChar char="○"/>
            </a:pPr>
            <a:r>
              <a:rPr lang="en" b="1">
                <a:solidFill>
                  <a:srgbClr val="666666"/>
                </a:solidFill>
              </a:rPr>
              <a:t>Section 1.03 Informed Consent (e-h)</a:t>
            </a:r>
            <a:endParaRPr b="1">
              <a:solidFill>
                <a:srgbClr val="666666"/>
              </a:solidFill>
            </a:endParaRPr>
          </a:p>
          <a:p>
            <a:pPr marL="914400" lvl="1" indent="-317500" algn="l" rtl="0">
              <a:spcBef>
                <a:spcPts val="0"/>
              </a:spcBef>
              <a:spcAft>
                <a:spcPts val="0"/>
              </a:spcAft>
              <a:buClr>
                <a:srgbClr val="666666"/>
              </a:buClr>
              <a:buSzPts val="1400"/>
              <a:buChar char="○"/>
            </a:pPr>
            <a:r>
              <a:rPr lang="en" b="1">
                <a:solidFill>
                  <a:srgbClr val="666666"/>
                </a:solidFill>
              </a:rPr>
              <a:t>Section 1.04 Competence (d-e)</a:t>
            </a:r>
            <a:endParaRPr b="1">
              <a:solidFill>
                <a:srgbClr val="666666"/>
              </a:solidFill>
            </a:endParaRPr>
          </a:p>
          <a:p>
            <a:pPr marL="914400" lvl="1" indent="-317500" algn="l" rtl="0">
              <a:spcBef>
                <a:spcPts val="0"/>
              </a:spcBef>
              <a:spcAft>
                <a:spcPts val="0"/>
              </a:spcAft>
              <a:buClr>
                <a:srgbClr val="666666"/>
              </a:buClr>
              <a:buSzPts val="1400"/>
              <a:buChar char="○"/>
            </a:pPr>
            <a:r>
              <a:rPr lang="en" b="1">
                <a:solidFill>
                  <a:srgbClr val="666666"/>
                </a:solidFill>
              </a:rPr>
              <a:t>Section 1.05 Cultural Awareness and Social Diversity (d)</a:t>
            </a:r>
            <a:endParaRPr b="1">
              <a:solidFill>
                <a:srgbClr val="666666"/>
              </a:solidFill>
            </a:endParaRPr>
          </a:p>
          <a:p>
            <a:pPr marL="914400" lvl="1" indent="-317500" algn="l" rtl="0">
              <a:spcBef>
                <a:spcPts val="0"/>
              </a:spcBef>
              <a:spcAft>
                <a:spcPts val="0"/>
              </a:spcAft>
              <a:buClr>
                <a:srgbClr val="666666"/>
              </a:buClr>
              <a:buSzPts val="1400"/>
              <a:buChar char="○"/>
            </a:pPr>
            <a:r>
              <a:rPr lang="en" b="1">
                <a:solidFill>
                  <a:srgbClr val="666666"/>
                </a:solidFill>
              </a:rPr>
              <a:t>Section 1.06 Conflict of Interest (e-h)</a:t>
            </a:r>
            <a:endParaRPr b="1">
              <a:solidFill>
                <a:srgbClr val="666666"/>
              </a:solidFill>
            </a:endParaRPr>
          </a:p>
          <a:p>
            <a:pPr marL="914400" lvl="1" indent="-317500" algn="l" rtl="0">
              <a:spcBef>
                <a:spcPts val="0"/>
              </a:spcBef>
              <a:spcAft>
                <a:spcPts val="0"/>
              </a:spcAft>
              <a:buClr>
                <a:srgbClr val="666666"/>
              </a:buClr>
              <a:buSzPts val="1400"/>
              <a:buChar char="○"/>
            </a:pPr>
            <a:r>
              <a:rPr lang="en" b="1">
                <a:solidFill>
                  <a:srgbClr val="666666"/>
                </a:solidFill>
              </a:rPr>
              <a:t>Section 1.07 Privacy &amp; Confidentiality (l-r)</a:t>
            </a:r>
            <a:endParaRPr b="1">
              <a:solidFill>
                <a:srgbClr val="666666"/>
              </a:solidFill>
            </a:endParaRPr>
          </a:p>
          <a:p>
            <a:pPr marL="457200" lvl="0" indent="-317500" algn="l" rtl="0">
              <a:spcBef>
                <a:spcPts val="0"/>
              </a:spcBef>
              <a:spcAft>
                <a:spcPts val="0"/>
              </a:spcAft>
              <a:buClr>
                <a:srgbClr val="666666"/>
              </a:buClr>
              <a:buSzPts val="1400"/>
              <a:buChar char="●"/>
            </a:pPr>
            <a:r>
              <a:rPr lang="en" sz="1400" b="1">
                <a:solidFill>
                  <a:srgbClr val="666666"/>
                </a:solidFill>
              </a:rPr>
              <a:t>U.S. Department of Health and Human Services HIPAA </a:t>
            </a:r>
            <a:r>
              <a:rPr lang="en" sz="1400" u="sng">
                <a:solidFill>
                  <a:srgbClr val="3C61AA"/>
                </a:solidFill>
                <a:hlinkClick r:id="rId4"/>
              </a:rPr>
              <a:t>https://www.hhs.gov/hipaa/for-professionals/special-topics/emergency-preparedness/index.html</a:t>
            </a:r>
            <a:endParaRPr sz="1400" b="1">
              <a:solidFill>
                <a:srgbClr val="3C61AA"/>
              </a:solidFill>
            </a:endParaRPr>
          </a:p>
          <a:p>
            <a:pPr marL="457200" lvl="0" indent="-317500" algn="l" rtl="0">
              <a:spcBef>
                <a:spcPts val="0"/>
              </a:spcBef>
              <a:spcAft>
                <a:spcPts val="0"/>
              </a:spcAft>
              <a:buClr>
                <a:srgbClr val="3C61AA"/>
              </a:buClr>
              <a:buSzPts val="1400"/>
              <a:buChar char="●"/>
            </a:pPr>
            <a:r>
              <a:rPr lang="en" sz="1400" b="1">
                <a:solidFill>
                  <a:srgbClr val="666666"/>
                </a:solidFill>
              </a:rPr>
              <a:t>Practice Guidelines for Video-based Online Mental Health Services.</a:t>
            </a:r>
            <a:r>
              <a:rPr lang="en" sz="1400" b="1">
                <a:solidFill>
                  <a:srgbClr val="3C61AA"/>
                </a:solidFill>
              </a:rPr>
              <a:t> </a:t>
            </a:r>
            <a:r>
              <a:rPr lang="en" sz="1400" u="sng">
                <a:solidFill>
                  <a:srgbClr val="3C61AA"/>
                </a:solidFill>
                <a:hlinkClick r:id="rId5"/>
              </a:rPr>
              <a:t>https://www.integration.samhsa.gov/operations-administration/practice-guidelines-for-video-based-online-mental-health-services_ata_5_29_13.pdf</a:t>
            </a:r>
            <a:endParaRPr sz="1400" b="1" u="sng">
              <a:solidFill>
                <a:srgbClr val="3C61AA"/>
              </a:solidFill>
            </a:endParaRPr>
          </a:p>
          <a:p>
            <a:pPr marL="0" lvl="0" indent="0" algn="l" rtl="0">
              <a:spcBef>
                <a:spcPts val="1600"/>
              </a:spcBef>
              <a:spcAft>
                <a:spcPts val="160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6"/>
          <p:cNvSpPr txBox="1">
            <a:spLocks noGrp="1"/>
          </p:cNvSpPr>
          <p:nvPr>
            <p:ph type="title"/>
          </p:nvPr>
        </p:nvSpPr>
        <p:spPr>
          <a:xfrm>
            <a:off x="311700" y="135450"/>
            <a:ext cx="8520600" cy="54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Resources to support your Practice</a:t>
            </a:r>
            <a:r>
              <a:rPr lang="en"/>
              <a:t> </a:t>
            </a:r>
            <a:endParaRPr/>
          </a:p>
        </p:txBody>
      </p:sp>
      <p:sp>
        <p:nvSpPr>
          <p:cNvPr id="167" name="Google Shape;167;p26"/>
          <p:cNvSpPr txBox="1">
            <a:spLocks noGrp="1"/>
          </p:cNvSpPr>
          <p:nvPr>
            <p:ph type="body" idx="1"/>
          </p:nvPr>
        </p:nvSpPr>
        <p:spPr>
          <a:xfrm>
            <a:off x="311700" y="744650"/>
            <a:ext cx="8520600" cy="4482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600" b="1" u="sng">
                <a:solidFill>
                  <a:srgbClr val="666666"/>
                </a:solidFill>
              </a:rPr>
              <a:t>Making the most of “going virtual” in response to COVID-19</a:t>
            </a:r>
            <a:r>
              <a:rPr lang="en" sz="1600" b="1">
                <a:solidFill>
                  <a:srgbClr val="666666"/>
                </a:solidFill>
              </a:rPr>
              <a:t> </a:t>
            </a:r>
            <a:r>
              <a:rPr lang="en" sz="1000" u="sng">
                <a:solidFill>
                  <a:srgbClr val="3C61AA"/>
                </a:solidFill>
                <a:hlinkClick r:id="rId3"/>
              </a:rPr>
              <a:t>https://education-first.com/covid-19/?mc_cid=81ee45e743&amp;mc_eid=a2fb06eece&amp;utm_source=Transforming+Education+Subscribers&amp;utm_campaign=3981b07ddb-EMAIL_CAMPAIGN_2019_09_03_02_53_COPY_01&amp;utm_medium=email&amp;utm_term=0_99e6730d6b-3981b07ddb-421930489</a:t>
            </a:r>
            <a:endParaRPr sz="1600" b="1" u="sng"/>
          </a:p>
          <a:p>
            <a:pPr marL="0" lvl="0" indent="0" algn="l" rtl="0">
              <a:spcBef>
                <a:spcPts val="1600"/>
              </a:spcBef>
              <a:spcAft>
                <a:spcPts val="0"/>
              </a:spcAft>
              <a:buNone/>
            </a:pPr>
            <a:r>
              <a:rPr lang="en" sz="1500" b="1" u="sng"/>
              <a:t>How to Talk to Kids about Coronavirus and Impact on our Lives:</a:t>
            </a:r>
            <a:endParaRPr sz="1500" b="1" u="sng"/>
          </a:p>
          <a:p>
            <a:pPr marL="457200" lvl="0" indent="-298450" algn="l" rtl="0">
              <a:spcBef>
                <a:spcPts val="0"/>
              </a:spcBef>
              <a:spcAft>
                <a:spcPts val="0"/>
              </a:spcAft>
              <a:buSzPts val="1100"/>
              <a:buChar char="●"/>
            </a:pPr>
            <a:r>
              <a:rPr lang="en" sz="1100" u="sng">
                <a:solidFill>
                  <a:srgbClr val="3C61AA"/>
                </a:solidFill>
                <a:hlinkClick r:id="rId4"/>
              </a:rPr>
              <a:t>https://www.pbs.org/parents/thrive/how-to-talk-to-your-kids-about-coronavirus</a:t>
            </a:r>
            <a:endParaRPr sz="1100">
              <a:solidFill>
                <a:srgbClr val="3C61AA"/>
              </a:solidFill>
            </a:endParaRPr>
          </a:p>
          <a:p>
            <a:pPr marL="457200" lvl="0" indent="-298450" algn="l" rtl="0">
              <a:spcBef>
                <a:spcPts val="0"/>
              </a:spcBef>
              <a:spcAft>
                <a:spcPts val="0"/>
              </a:spcAft>
              <a:buSzPts val="1100"/>
              <a:buChar char="●"/>
            </a:pPr>
            <a:r>
              <a:rPr lang="en" sz="1100" u="sng">
                <a:solidFill>
                  <a:srgbClr val="3C61AA"/>
                </a:solidFill>
                <a:hlinkClick r:id="rId5"/>
              </a:rPr>
              <a:t>https://www.cdc.gov/coronavirus/2019-ncov/community/schools-childcare/talking-with-children.html</a:t>
            </a:r>
            <a:endParaRPr sz="1100" u="sng">
              <a:solidFill>
                <a:srgbClr val="3C61AA"/>
              </a:solidFill>
            </a:endParaRPr>
          </a:p>
          <a:p>
            <a:pPr marL="457200" lvl="0" indent="-298450" algn="l" rtl="0">
              <a:spcBef>
                <a:spcPts val="0"/>
              </a:spcBef>
              <a:spcAft>
                <a:spcPts val="0"/>
              </a:spcAft>
              <a:buSzPts val="1100"/>
              <a:buChar char="●"/>
            </a:pPr>
            <a:r>
              <a:rPr lang="en" sz="1100" u="sng">
                <a:solidFill>
                  <a:srgbClr val="3C61AA"/>
                </a:solidFill>
                <a:hlinkClick r:id="rId6"/>
              </a:rPr>
              <a:t>https://childmind.org/article/talking-to-kids-about-the-coronavirus/</a:t>
            </a:r>
            <a:endParaRPr sz="1100" u="sng">
              <a:solidFill>
                <a:srgbClr val="3C61AA"/>
              </a:solidFill>
            </a:endParaRPr>
          </a:p>
          <a:p>
            <a:pPr marL="457200" lvl="0" indent="-298450" algn="l" rtl="0">
              <a:spcBef>
                <a:spcPts val="0"/>
              </a:spcBef>
              <a:spcAft>
                <a:spcPts val="0"/>
              </a:spcAft>
              <a:buSzPts val="1100"/>
              <a:buChar char="●"/>
            </a:pPr>
            <a:r>
              <a:rPr lang="en" sz="1100" u="sng">
                <a:solidFill>
                  <a:srgbClr val="3C61AA"/>
                </a:solidFill>
                <a:hlinkClick r:id="rId7"/>
              </a:rPr>
              <a:t>https://higherlogicdownload.s3.amazonaws.com/NASN/3870c72d-fff9-4ed7-833f-215de278d256/UploadedImages/PDFs/02292020_NASP_NASN_COVID-19_parent_handout.pdf</a:t>
            </a:r>
            <a:endParaRPr sz="1100" u="sng">
              <a:solidFill>
                <a:srgbClr val="3C61AA"/>
              </a:solidFill>
            </a:endParaRPr>
          </a:p>
          <a:p>
            <a:pPr marL="457200" lvl="0" indent="-298450" algn="l" rtl="0">
              <a:spcBef>
                <a:spcPts val="0"/>
              </a:spcBef>
              <a:spcAft>
                <a:spcPts val="0"/>
              </a:spcAft>
              <a:buSzPts val="1100"/>
              <a:buChar char="●"/>
            </a:pPr>
            <a:r>
              <a:rPr lang="en" sz="1100" u="sng">
                <a:solidFill>
                  <a:srgbClr val="3C61AA"/>
                </a:solidFill>
                <a:hlinkClick r:id="rId8"/>
              </a:rPr>
              <a:t>https://www.ppmd.org/wp-content/uploads/2020/03/The-Corona-Virus-Free-Printable-Updated-2-The-Autism-Educator-.pdf</a:t>
            </a:r>
            <a:endParaRPr sz="1100" u="sng">
              <a:solidFill>
                <a:srgbClr val="3C61AA"/>
              </a:solidFill>
            </a:endParaRPr>
          </a:p>
          <a:p>
            <a:pPr marL="0" lvl="0" indent="0" algn="l" rtl="0">
              <a:spcBef>
                <a:spcPts val="0"/>
              </a:spcBef>
              <a:spcAft>
                <a:spcPts val="0"/>
              </a:spcAft>
              <a:buNone/>
            </a:pPr>
            <a:endParaRPr sz="1200" b="1" u="sng">
              <a:solidFill>
                <a:srgbClr val="666666"/>
              </a:solidFill>
            </a:endParaRPr>
          </a:p>
          <a:p>
            <a:pPr marL="0" lvl="0" indent="0" algn="l" rtl="0">
              <a:spcBef>
                <a:spcPts val="0"/>
              </a:spcBef>
              <a:spcAft>
                <a:spcPts val="0"/>
              </a:spcAft>
              <a:buNone/>
            </a:pPr>
            <a:r>
              <a:rPr lang="en" sz="1500" b="1" u="sng">
                <a:solidFill>
                  <a:srgbClr val="666666"/>
                </a:solidFill>
              </a:rPr>
              <a:t>Supporting Mental Health Needs/SEL Resources</a:t>
            </a:r>
            <a:r>
              <a:rPr lang="en" sz="1500">
                <a:solidFill>
                  <a:srgbClr val="000000"/>
                </a:solidFill>
              </a:rPr>
              <a:t>: </a:t>
            </a:r>
            <a:endParaRPr sz="1500">
              <a:solidFill>
                <a:srgbClr val="000000"/>
              </a:solidFill>
            </a:endParaRPr>
          </a:p>
          <a:p>
            <a:pPr marL="457200" lvl="0" indent="-298450" algn="l" rtl="0">
              <a:spcBef>
                <a:spcPts val="0"/>
              </a:spcBef>
              <a:spcAft>
                <a:spcPts val="0"/>
              </a:spcAft>
              <a:buClr>
                <a:srgbClr val="3C61AA"/>
              </a:buClr>
              <a:buSzPts val="1100"/>
              <a:buChar char="●"/>
            </a:pPr>
            <a:r>
              <a:rPr lang="en" sz="1100" u="sng">
                <a:solidFill>
                  <a:srgbClr val="3C61AA"/>
                </a:solidFill>
                <a:hlinkClick r:id="rId9"/>
              </a:rPr>
              <a:t>https://store.samhsa.gov/system/files/sma14-4894.pdf</a:t>
            </a:r>
            <a:endParaRPr sz="1100">
              <a:solidFill>
                <a:srgbClr val="3C61AA"/>
              </a:solidFill>
            </a:endParaRPr>
          </a:p>
          <a:p>
            <a:pPr marL="457200" lvl="0" indent="-298450" algn="l" rtl="0">
              <a:spcBef>
                <a:spcPts val="0"/>
              </a:spcBef>
              <a:spcAft>
                <a:spcPts val="0"/>
              </a:spcAft>
              <a:buClr>
                <a:srgbClr val="3C61AA"/>
              </a:buClr>
              <a:buSzPts val="1100"/>
              <a:buChar char="●"/>
            </a:pPr>
            <a:r>
              <a:rPr lang="en" sz="1100" u="sng">
                <a:solidFill>
                  <a:srgbClr val="3C61AA"/>
                </a:solidFill>
                <a:hlinkClick r:id="rId10"/>
              </a:rPr>
              <a:t>https://www.cdc.gov/coronavirus/2019-ncov/prepare/managing-stress-anxiety.html</a:t>
            </a:r>
            <a:endParaRPr sz="1100">
              <a:solidFill>
                <a:srgbClr val="3C61AA"/>
              </a:solidFill>
            </a:endParaRPr>
          </a:p>
          <a:p>
            <a:pPr marL="457200" lvl="0" indent="-298450" algn="l" rtl="0">
              <a:spcBef>
                <a:spcPts val="0"/>
              </a:spcBef>
              <a:spcAft>
                <a:spcPts val="0"/>
              </a:spcAft>
              <a:buClr>
                <a:srgbClr val="3C61AA"/>
              </a:buClr>
              <a:buSzPts val="1100"/>
              <a:buChar char="●"/>
            </a:pPr>
            <a:r>
              <a:rPr lang="en" sz="1100" u="sng">
                <a:solidFill>
                  <a:srgbClr val="3C61AA"/>
                </a:solidFill>
                <a:hlinkClick r:id="rId11"/>
              </a:rPr>
              <a:t>https://www.nctsn.org/sites/default/files/resources/fact-sheet/outbreak_factsheet_1.pdf</a:t>
            </a:r>
            <a:endParaRPr sz="1100">
              <a:solidFill>
                <a:srgbClr val="3C61AA"/>
              </a:solidFill>
            </a:endParaRPr>
          </a:p>
          <a:p>
            <a:pPr marL="457200" lvl="0" indent="-298450" algn="l" rtl="0">
              <a:lnSpc>
                <a:spcPct val="100000"/>
              </a:lnSpc>
              <a:spcBef>
                <a:spcPts val="0"/>
              </a:spcBef>
              <a:spcAft>
                <a:spcPts val="0"/>
              </a:spcAft>
              <a:buClr>
                <a:srgbClr val="000000"/>
              </a:buClr>
              <a:buSzPts val="1100"/>
              <a:buChar char="●"/>
            </a:pPr>
            <a:r>
              <a:rPr lang="en" sz="1100" u="sng">
                <a:solidFill>
                  <a:srgbClr val="3C61AA"/>
                </a:solidFill>
                <a:hlinkClick r:id="rId12"/>
              </a:rPr>
              <a:t>https://www.calm.com/blog/take-a-deep-breath?utm_source=lifecycle&amp;utm_medium=email&amp;utm_campaign=difficult_times_nonsubs_031720</a:t>
            </a:r>
            <a:r>
              <a:rPr lang="en" sz="1100">
                <a:solidFill>
                  <a:srgbClr val="3C61AA"/>
                </a:solidFill>
              </a:rPr>
              <a:t> </a:t>
            </a:r>
            <a:r>
              <a:rPr lang="en" sz="1100">
                <a:solidFill>
                  <a:srgbClr val="000000"/>
                </a:solidFill>
              </a:rPr>
              <a:t>(K-12)</a:t>
            </a:r>
            <a:endParaRPr sz="1100">
              <a:solidFill>
                <a:srgbClr val="000000"/>
              </a:solidFill>
            </a:endParaRPr>
          </a:p>
          <a:p>
            <a:pPr marL="457200" lvl="0" indent="-298450" algn="l" rtl="0">
              <a:spcBef>
                <a:spcPts val="0"/>
              </a:spcBef>
              <a:spcAft>
                <a:spcPts val="0"/>
              </a:spcAft>
              <a:buClr>
                <a:srgbClr val="3C61AA"/>
              </a:buClr>
              <a:buSzPts val="1100"/>
              <a:buChar char="●"/>
            </a:pPr>
            <a:r>
              <a:rPr lang="en" sz="1100" u="sng">
                <a:solidFill>
                  <a:srgbClr val="3C61AA"/>
                </a:solidFill>
                <a:hlinkClick r:id="rId13"/>
              </a:rPr>
              <a:t>https://www.secondstep.org/covid19support</a:t>
            </a:r>
            <a:r>
              <a:rPr lang="en" sz="1100">
                <a:solidFill>
                  <a:srgbClr val="3C61AA"/>
                </a:solidFill>
              </a:rPr>
              <a:t> </a:t>
            </a:r>
            <a:endParaRPr sz="1100">
              <a:solidFill>
                <a:srgbClr val="3C61AA"/>
              </a:solidFill>
            </a:endParaRPr>
          </a:p>
          <a:p>
            <a:pPr marL="457200" lvl="0" indent="-298450" algn="l" rtl="0">
              <a:lnSpc>
                <a:spcPct val="100000"/>
              </a:lnSpc>
              <a:spcBef>
                <a:spcPts val="0"/>
              </a:spcBef>
              <a:spcAft>
                <a:spcPts val="0"/>
              </a:spcAft>
              <a:buClr>
                <a:srgbClr val="000000"/>
              </a:buClr>
              <a:buSzPts val="1100"/>
              <a:buChar char="●"/>
            </a:pPr>
            <a:r>
              <a:rPr lang="en" sz="1100" u="sng">
                <a:solidFill>
                  <a:srgbClr val="3C61AA"/>
                </a:solidFill>
                <a:hlinkClick r:id="rId14"/>
              </a:rPr>
              <a:t>https://www.emotionalabcs.com/</a:t>
            </a:r>
            <a:r>
              <a:rPr lang="en" sz="1100">
                <a:solidFill>
                  <a:srgbClr val="3C61AA"/>
                </a:solidFill>
              </a:rPr>
              <a:t> </a:t>
            </a:r>
            <a:r>
              <a:rPr lang="en" sz="1100">
                <a:solidFill>
                  <a:srgbClr val="000000"/>
                </a:solidFill>
              </a:rPr>
              <a:t>(PreK-5)</a:t>
            </a:r>
            <a:endParaRPr sz="1100">
              <a:solidFill>
                <a:srgbClr val="000000"/>
              </a:solidFill>
            </a:endParaRPr>
          </a:p>
          <a:p>
            <a:pPr marL="0" lvl="0" indent="0" algn="l" rtl="0">
              <a:spcBef>
                <a:spcPts val="0"/>
              </a:spcBef>
              <a:spcAft>
                <a:spcPts val="0"/>
              </a:spcAft>
              <a:buClr>
                <a:schemeClr val="dk1"/>
              </a:buClr>
              <a:buSzPts val="1100"/>
              <a:buFont typeface="Arial"/>
              <a:buNone/>
            </a:pPr>
            <a:endParaRPr sz="1200" b="1" u="sng">
              <a:solidFill>
                <a:schemeClr val="dk1"/>
              </a:solidFill>
              <a:highlight>
                <a:srgbClr val="FFFFFF"/>
              </a:highlight>
            </a:endParaRPr>
          </a:p>
          <a:p>
            <a:pPr marL="0" lvl="0" indent="0" algn="l" rtl="0">
              <a:spcBef>
                <a:spcPts val="0"/>
              </a:spcBef>
              <a:spcAft>
                <a:spcPts val="0"/>
              </a:spcAft>
              <a:buNone/>
            </a:pPr>
            <a:endParaRPr sz="1200" b="1" u="sng">
              <a:solidFill>
                <a:schemeClr val="dk1"/>
              </a:solidFill>
              <a:highlight>
                <a:srgbClr val="FFE599"/>
              </a:highlight>
            </a:endParaRPr>
          </a:p>
          <a:p>
            <a:pPr marL="0" lvl="0" indent="0" algn="l" rtl="0">
              <a:spcBef>
                <a:spcPts val="0"/>
              </a:spcBef>
              <a:spcAft>
                <a:spcPts val="160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7"/>
          <p:cNvSpPr txBox="1">
            <a:spLocks noGrp="1"/>
          </p:cNvSpPr>
          <p:nvPr>
            <p:ph type="title"/>
          </p:nvPr>
        </p:nvSpPr>
        <p:spPr>
          <a:xfrm>
            <a:off x="311700" y="1920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1"/>
              <a:t>Resources to Support Your Practice</a:t>
            </a:r>
            <a:endParaRPr sz="2400"/>
          </a:p>
        </p:txBody>
      </p:sp>
      <p:sp>
        <p:nvSpPr>
          <p:cNvPr id="173" name="Google Shape;173;p27"/>
          <p:cNvSpPr txBox="1">
            <a:spLocks noGrp="1"/>
          </p:cNvSpPr>
          <p:nvPr>
            <p:ph type="body" idx="1"/>
          </p:nvPr>
        </p:nvSpPr>
        <p:spPr>
          <a:xfrm>
            <a:off x="311700" y="864275"/>
            <a:ext cx="8520600" cy="4209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1400" u="sng">
                <a:solidFill>
                  <a:schemeClr val="hlink"/>
                </a:solidFill>
                <a:hlinkClick r:id="rId3"/>
              </a:rPr>
              <a:t>SSWNetwork</a:t>
            </a:r>
            <a:r>
              <a:rPr lang="en" sz="1400" b="1">
                <a:solidFill>
                  <a:schemeClr val="dk1"/>
                </a:solidFill>
              </a:rPr>
              <a:t> (Free to join)</a:t>
            </a:r>
            <a:endParaRPr sz="1000" u="sng">
              <a:solidFill>
                <a:srgbClr val="3C61AA"/>
              </a:solidFill>
            </a:endParaRPr>
          </a:p>
          <a:p>
            <a:pPr marL="0" lvl="0" indent="0" algn="l" rtl="0">
              <a:spcBef>
                <a:spcPts val="1600"/>
              </a:spcBef>
              <a:spcAft>
                <a:spcPts val="0"/>
              </a:spcAft>
              <a:buClr>
                <a:schemeClr val="dk1"/>
              </a:buClr>
              <a:buSzPts val="1100"/>
              <a:buFont typeface="Arial"/>
              <a:buNone/>
            </a:pPr>
            <a:endParaRPr sz="1100">
              <a:solidFill>
                <a:schemeClr val="dk1"/>
              </a:solidFill>
            </a:endParaRPr>
          </a:p>
          <a:p>
            <a:pPr marL="0" lvl="0" indent="0" algn="l" rtl="0">
              <a:spcBef>
                <a:spcPts val="1600"/>
              </a:spcBef>
              <a:spcAft>
                <a:spcPts val="1600"/>
              </a:spcAft>
              <a:buNone/>
            </a:pPr>
            <a:endParaRPr/>
          </a:p>
        </p:txBody>
      </p:sp>
      <p:pic>
        <p:nvPicPr>
          <p:cNvPr id="174" name="Google Shape;174;p27"/>
          <p:cNvPicPr preferRelativeResize="0"/>
          <p:nvPr/>
        </p:nvPicPr>
        <p:blipFill>
          <a:blip r:embed="rId4">
            <a:alphaModFix/>
          </a:blip>
          <a:stretch>
            <a:fillRect/>
          </a:stretch>
        </p:blipFill>
        <p:spPr>
          <a:xfrm>
            <a:off x="1685188" y="1380574"/>
            <a:ext cx="5773625" cy="354157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8"/>
          <p:cNvSpPr txBox="1">
            <a:spLocks noGrp="1"/>
          </p:cNvSpPr>
          <p:nvPr>
            <p:ph type="title"/>
          </p:nvPr>
        </p:nvSpPr>
        <p:spPr>
          <a:xfrm>
            <a:off x="265500" y="724200"/>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b="1"/>
              <a:t>SSWRL</a:t>
            </a:r>
            <a:endParaRPr b="1"/>
          </a:p>
        </p:txBody>
      </p:sp>
      <p:sp>
        <p:nvSpPr>
          <p:cNvPr id="180" name="Google Shape;180;p28"/>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
        <p:nvSpPr>
          <p:cNvPr id="181" name="Google Shape;181;p28"/>
          <p:cNvSpPr txBox="1">
            <a:spLocks noGrp="1"/>
          </p:cNvSpPr>
          <p:nvPr>
            <p:ph type="subTitle" idx="1"/>
          </p:nvPr>
        </p:nvSpPr>
        <p:spPr>
          <a:xfrm>
            <a:off x="265500" y="2206500"/>
            <a:ext cx="4045200" cy="1235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SzPts val="2100"/>
              <a:buChar char="●"/>
            </a:pPr>
            <a:r>
              <a:rPr lang="en"/>
              <a:t>Evidence evaluated</a:t>
            </a:r>
            <a:endParaRPr/>
          </a:p>
          <a:p>
            <a:pPr marL="457200" lvl="0" indent="-361950" algn="l" rtl="0">
              <a:spcBef>
                <a:spcPts val="0"/>
              </a:spcBef>
              <a:spcAft>
                <a:spcPts val="0"/>
              </a:spcAft>
              <a:buSzPts val="2100"/>
              <a:buChar char="●"/>
            </a:pPr>
            <a:r>
              <a:rPr lang="en"/>
              <a:t>Tags to guide personal organization</a:t>
            </a:r>
            <a:endParaRPr/>
          </a:p>
          <a:p>
            <a:pPr marL="457200" lvl="0" indent="-361950" algn="l" rtl="0">
              <a:spcBef>
                <a:spcPts val="0"/>
              </a:spcBef>
              <a:spcAft>
                <a:spcPts val="0"/>
              </a:spcAft>
              <a:buSzPts val="2100"/>
              <a:buChar char="●"/>
            </a:pPr>
            <a:r>
              <a:rPr lang="en"/>
              <a:t>Anyone can submit resources, let’s do it!</a:t>
            </a:r>
            <a:endParaRPr/>
          </a:p>
          <a:p>
            <a:pPr marL="457200" lvl="0" indent="-361950" algn="l" rtl="0">
              <a:spcBef>
                <a:spcPts val="0"/>
              </a:spcBef>
              <a:spcAft>
                <a:spcPts val="0"/>
              </a:spcAft>
              <a:buClr>
                <a:srgbClr val="FF0000"/>
              </a:buClr>
              <a:buSzPts val="2100"/>
              <a:buChar char="●"/>
            </a:pPr>
            <a:r>
              <a:rPr lang="en" sz="1400" b="1">
                <a:solidFill>
                  <a:srgbClr val="FF0000"/>
                </a:solidFill>
              </a:rPr>
              <a:t>ssw.resource.sharing@gmail.com</a:t>
            </a:r>
            <a:endParaRPr sz="1400" b="1">
              <a:solidFill>
                <a:srgbClr val="FF0000"/>
              </a:solidFill>
            </a:endParaRPr>
          </a:p>
        </p:txBody>
      </p:sp>
      <p:pic>
        <p:nvPicPr>
          <p:cNvPr id="182" name="Google Shape;182;p28"/>
          <p:cNvPicPr preferRelativeResize="0"/>
          <p:nvPr/>
        </p:nvPicPr>
        <p:blipFill>
          <a:blip r:embed="rId3">
            <a:alphaModFix/>
          </a:blip>
          <a:stretch>
            <a:fillRect/>
          </a:stretch>
        </p:blipFill>
        <p:spPr>
          <a:xfrm>
            <a:off x="5010450" y="724200"/>
            <a:ext cx="3695100" cy="36951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SSWAA Supporting SSW’s </a:t>
            </a:r>
            <a:endParaRPr b="1"/>
          </a:p>
        </p:txBody>
      </p:sp>
      <p:sp>
        <p:nvSpPr>
          <p:cNvPr id="188" name="Google Shape;188;p29"/>
          <p:cNvSpPr txBox="1">
            <a:spLocks noGrp="1"/>
          </p:cNvSpPr>
          <p:nvPr>
            <p:ph type="body" idx="1"/>
          </p:nvPr>
        </p:nvSpPr>
        <p:spPr>
          <a:xfrm>
            <a:off x="311700" y="1152475"/>
            <a:ext cx="8520600" cy="378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500" b="1" u="sng">
                <a:solidFill>
                  <a:srgbClr val="666666"/>
                </a:solidFill>
              </a:rPr>
              <a:t>SSWAA Membership</a:t>
            </a:r>
            <a:r>
              <a:rPr lang="en" sz="1000">
                <a:solidFill>
                  <a:schemeClr val="dk1"/>
                </a:solidFill>
              </a:rPr>
              <a:t>:</a:t>
            </a:r>
            <a:r>
              <a:rPr lang="en" sz="1200">
                <a:solidFill>
                  <a:schemeClr val="dk1"/>
                </a:solidFill>
              </a:rPr>
              <a:t> </a:t>
            </a:r>
            <a:r>
              <a:rPr lang="en" sz="1200" u="sng">
                <a:solidFill>
                  <a:srgbClr val="3C61AA"/>
                </a:solidFill>
                <a:hlinkClick r:id="rId3"/>
              </a:rPr>
              <a:t>https://www.sswaa.org/membership</a:t>
            </a:r>
            <a:endParaRPr sz="1200">
              <a:solidFill>
                <a:srgbClr val="3C61AA"/>
              </a:solidFill>
            </a:endParaRPr>
          </a:p>
          <a:p>
            <a:pPr marL="0" lvl="0" indent="0" algn="l" rtl="0">
              <a:spcBef>
                <a:spcPts val="1600"/>
              </a:spcBef>
              <a:spcAft>
                <a:spcPts val="0"/>
              </a:spcAft>
              <a:buClr>
                <a:schemeClr val="dk1"/>
              </a:buClr>
              <a:buSzPts val="1100"/>
              <a:buFont typeface="Arial"/>
              <a:buNone/>
            </a:pPr>
            <a:r>
              <a:rPr lang="en" sz="1500" b="1" u="sng">
                <a:solidFill>
                  <a:srgbClr val="666666"/>
                </a:solidFill>
              </a:rPr>
              <a:t>Upcoming Webinars</a:t>
            </a:r>
            <a:r>
              <a:rPr lang="en" sz="1200">
                <a:solidFill>
                  <a:schemeClr val="dk1"/>
                </a:solidFill>
              </a:rPr>
              <a:t>: </a:t>
            </a:r>
            <a:r>
              <a:rPr lang="en" sz="1200" u="sng">
                <a:solidFill>
                  <a:srgbClr val="3C61AA"/>
                </a:solidFill>
                <a:hlinkClick r:id="rId4"/>
              </a:rPr>
              <a:t>https://www.sswaa.org/webinars</a:t>
            </a:r>
            <a:endParaRPr sz="1200">
              <a:solidFill>
                <a:srgbClr val="3C61AA"/>
              </a:solidFill>
            </a:endParaRPr>
          </a:p>
          <a:p>
            <a:pPr marL="457200" lvl="0" indent="-304800" algn="l" rtl="0">
              <a:spcBef>
                <a:spcPts val="1600"/>
              </a:spcBef>
              <a:spcAft>
                <a:spcPts val="0"/>
              </a:spcAft>
              <a:buClr>
                <a:schemeClr val="dk1"/>
              </a:buClr>
              <a:buSzPts val="1200"/>
              <a:buChar char="●"/>
            </a:pPr>
            <a:r>
              <a:rPr lang="en" sz="1200">
                <a:solidFill>
                  <a:schemeClr val="dk1"/>
                </a:solidFill>
              </a:rPr>
              <a:t>School Social Workers Promoting Social Justice and Racial Equity - March 31st at 11:00am-12:00pm Eastern</a:t>
            </a:r>
            <a:endParaRPr sz="1200">
              <a:solidFill>
                <a:schemeClr val="dk1"/>
              </a:solidFill>
            </a:endParaRPr>
          </a:p>
          <a:p>
            <a:pPr marL="457200" lvl="0" indent="-304800" algn="l" rtl="0">
              <a:spcBef>
                <a:spcPts val="0"/>
              </a:spcBef>
              <a:spcAft>
                <a:spcPts val="0"/>
              </a:spcAft>
              <a:buClr>
                <a:schemeClr val="dk1"/>
              </a:buClr>
              <a:buSzPts val="1200"/>
              <a:buChar char="●"/>
            </a:pPr>
            <a:r>
              <a:rPr lang="en" sz="1200">
                <a:solidFill>
                  <a:schemeClr val="dk1"/>
                </a:solidFill>
              </a:rPr>
              <a:t>Going from Peer to Supervisor - April 23rd at 3:30-4:30pm Eastern       </a:t>
            </a:r>
            <a:endParaRPr sz="1200">
              <a:solidFill>
                <a:schemeClr val="dk1"/>
              </a:solidFill>
            </a:endParaRPr>
          </a:p>
          <a:p>
            <a:pPr marL="0" lvl="0" indent="0" algn="l" rtl="0">
              <a:spcBef>
                <a:spcPts val="1600"/>
              </a:spcBef>
              <a:spcAft>
                <a:spcPts val="0"/>
              </a:spcAft>
              <a:buClr>
                <a:schemeClr val="dk1"/>
              </a:buClr>
              <a:buSzPts val="1100"/>
              <a:buFont typeface="Arial"/>
              <a:buNone/>
            </a:pPr>
            <a:r>
              <a:rPr lang="en" sz="1500" b="1" u="sng">
                <a:solidFill>
                  <a:srgbClr val="666666"/>
                </a:solidFill>
              </a:rPr>
              <a:t>SSWAA National Conference</a:t>
            </a:r>
            <a:r>
              <a:rPr lang="en" sz="1400">
                <a:solidFill>
                  <a:schemeClr val="dk1"/>
                </a:solidFill>
              </a:rPr>
              <a:t>: </a:t>
            </a:r>
            <a:r>
              <a:rPr lang="en" sz="1200">
                <a:solidFill>
                  <a:schemeClr val="dk1"/>
                </a:solidFill>
              </a:rPr>
              <a:t>Powerful professional development event with up to 19.5 CEUs.  Rescheduled for June 27-30, 2020 in Baltimore, MD.  Registration will re-open April 6th. For more information: </a:t>
            </a:r>
            <a:r>
              <a:rPr lang="en" sz="1200" u="sng">
                <a:solidFill>
                  <a:srgbClr val="3C61AA"/>
                </a:solidFill>
                <a:hlinkClick r:id="rId5"/>
              </a:rPr>
              <a:t>https://www.sswaa.org/nationalconference</a:t>
            </a:r>
            <a:endParaRPr sz="1200" u="sng">
              <a:solidFill>
                <a:srgbClr val="3C61AA"/>
              </a:solidFill>
            </a:endParaRPr>
          </a:p>
          <a:p>
            <a:pPr marL="0" lvl="0" indent="0" algn="l" rtl="0">
              <a:spcBef>
                <a:spcPts val="1600"/>
              </a:spcBef>
              <a:spcAft>
                <a:spcPts val="0"/>
              </a:spcAft>
              <a:buClr>
                <a:schemeClr val="dk1"/>
              </a:buClr>
              <a:buSzPts val="1100"/>
              <a:buFont typeface="Arial"/>
              <a:buNone/>
            </a:pPr>
            <a:r>
              <a:rPr lang="en" sz="1500" b="1" u="sng">
                <a:solidFill>
                  <a:srgbClr val="666666"/>
                </a:solidFill>
              </a:rPr>
              <a:t>SSW 2 SSW</a:t>
            </a:r>
            <a:r>
              <a:rPr lang="en" sz="1200">
                <a:solidFill>
                  <a:schemeClr val="dk1"/>
                </a:solidFill>
              </a:rPr>
              <a:t>: School Social Worker to School Social Worker peer assistance groups are available to all SSWAA Full and Premiere members from now until June 1st!  Great opportunity for professionals who want a safe space for sharing strategies, providing support, and assisting one another with ideas that may help the school social worker with practice issues. For more information and to register:   </a:t>
            </a:r>
            <a:r>
              <a:rPr lang="en" sz="1200" u="sng">
                <a:solidFill>
                  <a:srgbClr val="3C61AA"/>
                </a:solidFill>
                <a:hlinkClick r:id="rId6"/>
              </a:rPr>
              <a:t>https://www.sswaa.org/events</a:t>
            </a:r>
            <a:endParaRPr sz="1200" u="sng">
              <a:solidFill>
                <a:srgbClr val="3C61AA"/>
              </a:solidFill>
            </a:endParaRPr>
          </a:p>
          <a:p>
            <a:pPr marL="0" lvl="0" indent="0" algn="l" rtl="0">
              <a:spcBef>
                <a:spcPts val="1600"/>
              </a:spcBef>
              <a:spcAft>
                <a:spcPts val="0"/>
              </a:spcAft>
              <a:buClr>
                <a:schemeClr val="dk1"/>
              </a:buClr>
              <a:buSzPts val="1100"/>
              <a:buFont typeface="Arial"/>
              <a:buNone/>
            </a:pPr>
            <a:endParaRPr sz="1500" b="1" u="sng">
              <a:solidFill>
                <a:srgbClr val="666666"/>
              </a:solidFill>
            </a:endParaRPr>
          </a:p>
          <a:p>
            <a:pPr marL="0" lvl="0" indent="0" algn="l" rtl="0">
              <a:spcBef>
                <a:spcPts val="1600"/>
              </a:spcBef>
              <a:spcAft>
                <a:spcPts val="160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Questions</a:t>
            </a:r>
            <a:endParaRPr b="1"/>
          </a:p>
        </p:txBody>
      </p:sp>
      <p:sp>
        <p:nvSpPr>
          <p:cNvPr id="194" name="Google Shape;194;p30"/>
          <p:cNvSpPr txBox="1">
            <a:spLocks noGrp="1"/>
          </p:cNvSpPr>
          <p:nvPr>
            <p:ph type="body" idx="1"/>
          </p:nvPr>
        </p:nvSpPr>
        <p:spPr>
          <a:xfrm>
            <a:off x="311700" y="1152475"/>
            <a:ext cx="8520600" cy="4030800"/>
          </a:xfrm>
          <a:prstGeom prst="rect">
            <a:avLst/>
          </a:prstGeom>
        </p:spPr>
        <p:txBody>
          <a:bodyPr spcFirstLastPara="1" wrap="square" lIns="91425" tIns="91425" rIns="91425" bIns="91425" anchor="t" anchorCtr="0">
            <a:noAutofit/>
          </a:bodyPr>
          <a:lstStyle/>
          <a:p>
            <a:pPr marL="457200" lvl="0" indent="-330200" algn="l" rtl="0">
              <a:spcBef>
                <a:spcPts val="2100"/>
              </a:spcBef>
              <a:spcAft>
                <a:spcPts val="0"/>
              </a:spcAft>
              <a:buSzPts val="1600"/>
              <a:buChar char="●"/>
            </a:pPr>
            <a:r>
              <a:rPr lang="en" sz="1600">
                <a:highlight>
                  <a:srgbClr val="FFFFFF"/>
                </a:highlight>
              </a:rPr>
              <a:t>How are other School Social Workers are reaching out to students and parents (limited to internet or uneducated to access internet websites) during this time? </a:t>
            </a:r>
            <a:endParaRPr sz="1600">
              <a:highlight>
                <a:srgbClr val="FFFFFF"/>
              </a:highlight>
            </a:endParaRPr>
          </a:p>
          <a:p>
            <a:pPr marL="457200" lvl="0" indent="-330200" algn="l" rtl="0">
              <a:spcBef>
                <a:spcPts val="0"/>
              </a:spcBef>
              <a:spcAft>
                <a:spcPts val="0"/>
              </a:spcAft>
              <a:buSzPts val="1600"/>
              <a:buChar char="●"/>
            </a:pPr>
            <a:r>
              <a:rPr lang="en" sz="1600">
                <a:highlight>
                  <a:srgbClr val="FFFFFF"/>
                </a:highlight>
              </a:rPr>
              <a:t>What are states deciding at this time regarding permitting School Social Workers to use Telehealth communication techniques (i.e., Google meet, Google #'s, Skype, FaceTime etc.)?</a:t>
            </a:r>
            <a:endParaRPr sz="1600">
              <a:highlight>
                <a:srgbClr val="FFFFFF"/>
              </a:highlight>
            </a:endParaRPr>
          </a:p>
          <a:p>
            <a:pPr marL="457200" lvl="0" indent="-330200" algn="l" rtl="0">
              <a:spcBef>
                <a:spcPts val="0"/>
              </a:spcBef>
              <a:spcAft>
                <a:spcPts val="0"/>
              </a:spcAft>
              <a:buSzPts val="1600"/>
              <a:buChar char="●"/>
            </a:pPr>
            <a:r>
              <a:rPr lang="en" sz="1600"/>
              <a:t>What are thoughts on recording SEL lessons or working on  topics and sending via their Canvas or Google Classroom, documents they can work on? </a:t>
            </a:r>
            <a:endParaRPr sz="1600"/>
          </a:p>
          <a:p>
            <a:pPr marL="457200" lvl="0" indent="-330200" algn="l" rtl="0">
              <a:spcBef>
                <a:spcPts val="0"/>
              </a:spcBef>
              <a:spcAft>
                <a:spcPts val="0"/>
              </a:spcAft>
              <a:buSzPts val="1600"/>
              <a:buChar char="●"/>
            </a:pPr>
            <a:r>
              <a:rPr lang="en" sz="1600"/>
              <a:t>If you are licensed by the state (LCSW or LSW) are there things you have to consider regarding your license and providing services via telehealth or phone? </a:t>
            </a:r>
            <a:endParaRPr sz="1600"/>
          </a:p>
          <a:p>
            <a:pPr marL="457200" lvl="0" indent="-330200" algn="l" rtl="0">
              <a:spcBef>
                <a:spcPts val="0"/>
              </a:spcBef>
              <a:spcAft>
                <a:spcPts val="0"/>
              </a:spcAft>
              <a:buSzPts val="1600"/>
              <a:buChar char="●"/>
            </a:pPr>
            <a:r>
              <a:rPr lang="en" sz="1600"/>
              <a:t>If you did not get a consent signed to do telehealth or phone sessions, what can you do? </a:t>
            </a:r>
            <a:endParaRPr sz="1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pic>
        <p:nvPicPr>
          <p:cNvPr id="199" name="Google Shape;199;p31"/>
          <p:cNvPicPr preferRelativeResize="0"/>
          <p:nvPr/>
        </p:nvPicPr>
        <p:blipFill>
          <a:blip r:embed="rId3">
            <a:alphaModFix/>
          </a:blip>
          <a:stretch>
            <a:fillRect/>
          </a:stretch>
        </p:blipFill>
        <p:spPr>
          <a:xfrm>
            <a:off x="4276575" y="152400"/>
            <a:ext cx="4797076" cy="4757226"/>
          </a:xfrm>
          <a:prstGeom prst="rect">
            <a:avLst/>
          </a:prstGeom>
          <a:noFill/>
          <a:ln>
            <a:noFill/>
          </a:ln>
        </p:spPr>
      </p:pic>
      <p:pic>
        <p:nvPicPr>
          <p:cNvPr id="200" name="Google Shape;200;p31"/>
          <p:cNvPicPr preferRelativeResize="0"/>
          <p:nvPr/>
        </p:nvPicPr>
        <p:blipFill>
          <a:blip r:embed="rId4">
            <a:alphaModFix/>
          </a:blip>
          <a:stretch>
            <a:fillRect/>
          </a:stretch>
        </p:blipFill>
        <p:spPr>
          <a:xfrm>
            <a:off x="152400" y="152400"/>
            <a:ext cx="3927225" cy="47572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265500" y="737575"/>
            <a:ext cx="4045200" cy="1483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b="1"/>
              <a:t>Introduction</a:t>
            </a:r>
            <a:r>
              <a:rPr lang="en"/>
              <a:t> </a:t>
            </a:r>
            <a:endParaRPr/>
          </a:p>
        </p:txBody>
      </p:sp>
      <p:sp>
        <p:nvSpPr>
          <p:cNvPr id="62" name="Google Shape;62;p14"/>
          <p:cNvSpPr txBox="1">
            <a:spLocks noGrp="1"/>
          </p:cNvSpPr>
          <p:nvPr>
            <p:ph type="subTitle" idx="1"/>
          </p:nvPr>
        </p:nvSpPr>
        <p:spPr>
          <a:xfrm>
            <a:off x="265500" y="2313850"/>
            <a:ext cx="4045200" cy="24672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AutoNum type="arabicPeriod"/>
            </a:pPr>
            <a:r>
              <a:rPr lang="en" sz="1600"/>
              <a:t>Impact of COVID-19 on us as mental health professionals</a:t>
            </a:r>
            <a:endParaRPr sz="1600"/>
          </a:p>
          <a:p>
            <a:pPr marL="457200" lvl="0" indent="-330200" algn="l" rtl="0">
              <a:spcBef>
                <a:spcPts val="0"/>
              </a:spcBef>
              <a:spcAft>
                <a:spcPts val="0"/>
              </a:spcAft>
              <a:buSzPts val="1600"/>
              <a:buAutoNum type="arabicPeriod"/>
            </a:pPr>
            <a:r>
              <a:rPr lang="en" sz="1600"/>
              <a:t>Ethical responsibilities in meeting the needs of students during this health crisis</a:t>
            </a:r>
            <a:endParaRPr sz="1600"/>
          </a:p>
          <a:p>
            <a:pPr marL="457200" lvl="0" indent="-330200" algn="l" rtl="0">
              <a:spcBef>
                <a:spcPts val="0"/>
              </a:spcBef>
              <a:spcAft>
                <a:spcPts val="0"/>
              </a:spcAft>
              <a:buSzPts val="1600"/>
              <a:buAutoNum type="arabicPeriod"/>
            </a:pPr>
            <a:r>
              <a:rPr lang="en" sz="1600"/>
              <a:t>Guidance related to mental health service delivery</a:t>
            </a:r>
            <a:endParaRPr sz="1600"/>
          </a:p>
          <a:p>
            <a:pPr marL="457200" lvl="0" indent="-330200" algn="l" rtl="0">
              <a:spcBef>
                <a:spcPts val="0"/>
              </a:spcBef>
              <a:spcAft>
                <a:spcPts val="0"/>
              </a:spcAft>
              <a:buSzPts val="1600"/>
              <a:buAutoNum type="arabicPeriod"/>
            </a:pPr>
            <a:r>
              <a:rPr lang="en" sz="1600"/>
              <a:t>Strategies for talking with families </a:t>
            </a:r>
            <a:endParaRPr sz="1600"/>
          </a:p>
          <a:p>
            <a:pPr marL="457200" lvl="0" indent="-330200" algn="l" rtl="0">
              <a:spcBef>
                <a:spcPts val="0"/>
              </a:spcBef>
              <a:spcAft>
                <a:spcPts val="0"/>
              </a:spcAft>
              <a:buSzPts val="1600"/>
              <a:buAutoNum type="arabicPeriod"/>
            </a:pPr>
            <a:r>
              <a:rPr lang="en" sz="1600"/>
              <a:t>Resources to support your practice</a:t>
            </a:r>
            <a:endParaRPr sz="1600"/>
          </a:p>
        </p:txBody>
      </p:sp>
      <p:pic>
        <p:nvPicPr>
          <p:cNvPr id="63" name="Google Shape;63;p14"/>
          <p:cNvPicPr preferRelativeResize="0"/>
          <p:nvPr/>
        </p:nvPicPr>
        <p:blipFill>
          <a:blip r:embed="rId3">
            <a:alphaModFix/>
          </a:blip>
          <a:stretch>
            <a:fillRect/>
          </a:stretch>
        </p:blipFill>
        <p:spPr>
          <a:xfrm>
            <a:off x="5010450" y="724200"/>
            <a:ext cx="3695100" cy="36951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2"/>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Certificate of Attendance </a:t>
            </a:r>
            <a:endParaRPr/>
          </a:p>
        </p:txBody>
      </p:sp>
      <p:sp>
        <p:nvSpPr>
          <p:cNvPr id="206" name="Google Shape;206;p32"/>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p>
            <a:pPr marL="0" lvl="0" indent="0">
              <a:spcAft>
                <a:spcPts val="1600"/>
              </a:spcAft>
              <a:buNone/>
            </a:pPr>
            <a:r>
              <a:rPr lang="en" sz="2400" dirty="0"/>
              <a:t>To receive a Certificate of Attendance please click on this link and fill out the form </a:t>
            </a:r>
            <a:r>
              <a:rPr lang="en-US" sz="2400" dirty="0">
                <a:hlinkClick r:id="rId3"/>
              </a:rPr>
              <a:t>https://docs.google.com/forms/d/e/1FAIpQLSd1X7jp8mECIVSAxHZiP6nT_8LKlX-viGQ34mBBECWQMnoBxg/viewform</a:t>
            </a:r>
            <a:r>
              <a:rPr lang="en-US" sz="2400" dirty="0"/>
              <a:t> </a:t>
            </a:r>
            <a:endParaRPr sz="2400" dirty="0"/>
          </a:p>
        </p:txBody>
      </p:sp>
      <p:sp>
        <p:nvSpPr>
          <p:cNvPr id="207" name="Google Shape;207;p32"/>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Thank you for attending and listening to this webinar!  This is not a CEU certificate.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353200"/>
            <a:ext cx="8520600" cy="66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1"/>
              <a:t>Impact of COVID-19 on us as Mental Health Professionals</a:t>
            </a:r>
            <a:endParaRPr sz="2400" b="1"/>
          </a:p>
        </p:txBody>
      </p:sp>
      <p:sp>
        <p:nvSpPr>
          <p:cNvPr id="69" name="Google Shape;69;p15"/>
          <p:cNvSpPr txBox="1">
            <a:spLocks noGrp="1"/>
          </p:cNvSpPr>
          <p:nvPr>
            <p:ph type="body" idx="1"/>
          </p:nvPr>
        </p:nvSpPr>
        <p:spPr>
          <a:xfrm>
            <a:off x="311700" y="1152475"/>
            <a:ext cx="8520600" cy="383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u="sng"/>
              <a:t>How are we processing the current health crisis as mental health practitioners/professionals and as individuals?</a:t>
            </a:r>
            <a:endParaRPr sz="2000" b="1" u="sng"/>
          </a:p>
          <a:p>
            <a:pPr marL="457200" lvl="0" indent="-342900" algn="l" rtl="0">
              <a:spcBef>
                <a:spcPts val="1600"/>
              </a:spcBef>
              <a:spcAft>
                <a:spcPts val="0"/>
              </a:spcAft>
              <a:buSzPts val="1800"/>
              <a:buChar char="●"/>
            </a:pPr>
            <a:r>
              <a:rPr lang="en"/>
              <a:t>Check-in with ourselves - Acknowledge role of stress, anxiety and fears on thoughts </a:t>
            </a:r>
            <a:endParaRPr/>
          </a:p>
          <a:p>
            <a:pPr marL="914400" lvl="1" indent="-342900" algn="l" rtl="0">
              <a:spcBef>
                <a:spcPts val="0"/>
              </a:spcBef>
              <a:spcAft>
                <a:spcPts val="0"/>
              </a:spcAft>
              <a:buSzPts val="1800"/>
              <a:buChar char="○"/>
            </a:pPr>
            <a:r>
              <a:rPr lang="en" sz="1800"/>
              <a:t>What is in our control? </a:t>
            </a:r>
            <a:endParaRPr sz="1800"/>
          </a:p>
          <a:p>
            <a:pPr marL="914400" lvl="1" indent="-342900" algn="l" rtl="0">
              <a:spcBef>
                <a:spcPts val="0"/>
              </a:spcBef>
              <a:spcAft>
                <a:spcPts val="0"/>
              </a:spcAft>
              <a:buSzPts val="1800"/>
              <a:buChar char="○"/>
            </a:pPr>
            <a:r>
              <a:rPr lang="en" sz="1800"/>
              <a:t>What is out of our control?</a:t>
            </a:r>
            <a:endParaRPr sz="1800"/>
          </a:p>
          <a:p>
            <a:pPr marL="457200" lvl="0" indent="-342900" algn="l" rtl="0">
              <a:spcBef>
                <a:spcPts val="0"/>
              </a:spcBef>
              <a:spcAft>
                <a:spcPts val="0"/>
              </a:spcAft>
              <a:buSzPts val="1800"/>
              <a:buChar char="●"/>
            </a:pPr>
            <a:r>
              <a:rPr lang="en"/>
              <a:t>Shifting identity and embracing new service delivery strategies </a:t>
            </a:r>
            <a:endParaRPr/>
          </a:p>
          <a:p>
            <a:pPr marL="457200" lvl="0" indent="-342900" algn="l" rtl="0">
              <a:spcBef>
                <a:spcPts val="0"/>
              </a:spcBef>
              <a:spcAft>
                <a:spcPts val="0"/>
              </a:spcAft>
              <a:buSzPts val="1800"/>
              <a:buChar char="●"/>
            </a:pPr>
            <a:r>
              <a:rPr lang="en"/>
              <a:t>Social distancing does not equal emotional distancing</a:t>
            </a:r>
            <a:endParaRPr/>
          </a:p>
          <a:p>
            <a:pPr marL="457200" lvl="0" indent="-342900" algn="l" rtl="0">
              <a:spcBef>
                <a:spcPts val="0"/>
              </a:spcBef>
              <a:spcAft>
                <a:spcPts val="0"/>
              </a:spcAft>
              <a:buSzPts val="1800"/>
              <a:buChar char="●"/>
            </a:pPr>
            <a:r>
              <a:rPr lang="en"/>
              <a:t>Balancing staying informed with being intentional of our own needs for self-care </a:t>
            </a:r>
            <a:r>
              <a:rPr lang="en" sz="1200" u="sng">
                <a:solidFill>
                  <a:schemeClr val="hlink"/>
                </a:solidFill>
                <a:hlinkClick r:id="rId3"/>
              </a:rPr>
              <a:t>https://www.tenpercent.com/coronavirussanityguide</a:t>
            </a:r>
            <a:endParaRPr sz="1200"/>
          </a:p>
          <a:p>
            <a:pPr marL="0" lvl="0" indent="0" algn="l" rtl="0">
              <a:spcBef>
                <a:spcPts val="1600"/>
              </a:spcBef>
              <a:spcAft>
                <a:spcPts val="0"/>
              </a:spcAft>
              <a:buNone/>
            </a:pPr>
            <a:endParaRPr sz="1400"/>
          </a:p>
          <a:p>
            <a:pPr marL="0" lvl="0" indent="0" algn="l" rtl="0">
              <a:spcBef>
                <a:spcPts val="16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311700" y="20260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Ethical Considerations</a:t>
            </a:r>
            <a:endParaRPr b="1"/>
          </a:p>
        </p:txBody>
      </p:sp>
      <p:sp>
        <p:nvSpPr>
          <p:cNvPr id="75" name="Google Shape;75;p16"/>
          <p:cNvSpPr txBox="1">
            <a:spLocks noGrp="1"/>
          </p:cNvSpPr>
          <p:nvPr>
            <p:ph type="body" idx="1"/>
          </p:nvPr>
        </p:nvSpPr>
        <p:spPr>
          <a:xfrm>
            <a:off x="311700" y="775300"/>
            <a:ext cx="8520600" cy="4302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457200" lvl="0" indent="-342900" algn="l" rtl="0">
              <a:spcBef>
                <a:spcPts val="1600"/>
              </a:spcBef>
              <a:spcAft>
                <a:spcPts val="0"/>
              </a:spcAft>
              <a:buSzPts val="1800"/>
              <a:buChar char="●"/>
            </a:pPr>
            <a:r>
              <a:rPr lang="en"/>
              <a:t>Stay safe and practice good healthy habits and self-care.</a:t>
            </a:r>
            <a:endParaRPr/>
          </a:p>
          <a:p>
            <a:pPr marL="457200" lvl="0" indent="-342900" algn="l" rtl="0">
              <a:spcBef>
                <a:spcPts val="0"/>
              </a:spcBef>
              <a:spcAft>
                <a:spcPts val="0"/>
              </a:spcAft>
              <a:buSzPts val="1800"/>
              <a:buChar char="●"/>
            </a:pPr>
            <a:r>
              <a:rPr lang="en"/>
              <a:t>Identify what your state and school district’s policies are regarding SSW services as this crisis unfolds--U.S. school policy is largely driven by state and local regulations, and this is an opportunity for you to advocate and lead.</a:t>
            </a:r>
            <a:endParaRPr/>
          </a:p>
          <a:p>
            <a:pPr marL="457200" lvl="0" indent="-342900" algn="l" rtl="0">
              <a:spcBef>
                <a:spcPts val="0"/>
              </a:spcBef>
              <a:spcAft>
                <a:spcPts val="0"/>
              </a:spcAft>
              <a:buSzPts val="1800"/>
              <a:buChar char="●"/>
            </a:pPr>
            <a:r>
              <a:rPr lang="en"/>
              <a:t>Clarify how SSW services will be done in the event that you’re providing them online and what the issues related to HIPAA, FERPA, and IDEA compliance are (and once you know what’s expected, assess how that fits with our COE)</a:t>
            </a:r>
            <a:endParaRPr/>
          </a:p>
          <a:p>
            <a:pPr marL="457200" lvl="0" indent="-342900" algn="l" rtl="0">
              <a:spcBef>
                <a:spcPts val="0"/>
              </a:spcBef>
              <a:spcAft>
                <a:spcPts val="0"/>
              </a:spcAft>
              <a:buSzPts val="1800"/>
              <a:buChar char="●"/>
            </a:pPr>
            <a:r>
              <a:rPr lang="en"/>
              <a:t>Anticipate that this will be a long process of getting “back to normal” and may in fact require us all to become more trauma-informed in our SSW practices as schools eventually re-open.</a:t>
            </a:r>
            <a:endParaRPr/>
          </a:p>
          <a:p>
            <a:pPr marL="457200" lvl="0" indent="0" algn="l" rtl="0">
              <a:spcBef>
                <a:spcPts val="1600"/>
              </a:spcBef>
              <a:spcAft>
                <a:spcPts val="1600"/>
              </a:spcAft>
              <a:buNone/>
            </a:pPr>
            <a:endParaRPr i="1"/>
          </a:p>
        </p:txBody>
      </p:sp>
      <p:pic>
        <p:nvPicPr>
          <p:cNvPr id="76" name="Google Shape;76;p16"/>
          <p:cNvPicPr preferRelativeResize="0"/>
          <p:nvPr/>
        </p:nvPicPr>
        <p:blipFill>
          <a:blip r:embed="rId3">
            <a:alphaModFix/>
          </a:blip>
          <a:stretch>
            <a:fillRect/>
          </a:stretch>
        </p:blipFill>
        <p:spPr>
          <a:xfrm>
            <a:off x="4437325" y="117425"/>
            <a:ext cx="4354574" cy="11729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p:nvPr/>
        </p:nvSpPr>
        <p:spPr>
          <a:xfrm>
            <a:off x="3591713" y="2014675"/>
            <a:ext cx="2135400" cy="16920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000" b="1"/>
              <a:t>School District</a:t>
            </a:r>
            <a:endParaRPr sz="3000" b="1"/>
          </a:p>
          <a:p>
            <a:pPr marL="0" lvl="0" indent="0" algn="ctr" rtl="0">
              <a:spcBef>
                <a:spcPts val="0"/>
              </a:spcBef>
              <a:spcAft>
                <a:spcPts val="0"/>
              </a:spcAft>
              <a:buNone/>
            </a:pPr>
            <a:endParaRPr sz="3000" b="1"/>
          </a:p>
        </p:txBody>
      </p:sp>
      <p:sp>
        <p:nvSpPr>
          <p:cNvPr id="82" name="Google Shape;82;p17"/>
          <p:cNvSpPr/>
          <p:nvPr/>
        </p:nvSpPr>
        <p:spPr>
          <a:xfrm rot="-794020">
            <a:off x="1011688" y="3393597"/>
            <a:ext cx="2295970" cy="724841"/>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FOOD/HOUSING ISSUES</a:t>
            </a:r>
            <a:endParaRPr/>
          </a:p>
        </p:txBody>
      </p:sp>
      <p:sp>
        <p:nvSpPr>
          <p:cNvPr id="83" name="Google Shape;83;p17"/>
          <p:cNvSpPr/>
          <p:nvPr/>
        </p:nvSpPr>
        <p:spPr>
          <a:xfrm rot="1074423">
            <a:off x="1644853" y="2315142"/>
            <a:ext cx="1544522" cy="724824"/>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ADVOCATES</a:t>
            </a:r>
            <a:endParaRPr/>
          </a:p>
        </p:txBody>
      </p:sp>
      <p:sp>
        <p:nvSpPr>
          <p:cNvPr id="84" name="Google Shape;84;p17"/>
          <p:cNvSpPr/>
          <p:nvPr/>
        </p:nvSpPr>
        <p:spPr>
          <a:xfrm rot="2326461">
            <a:off x="1889506" y="1616925"/>
            <a:ext cx="1195200" cy="724897"/>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IDEA/504</a:t>
            </a:r>
            <a:endParaRPr/>
          </a:p>
        </p:txBody>
      </p:sp>
      <p:sp>
        <p:nvSpPr>
          <p:cNvPr id="85" name="Google Shape;85;p17"/>
          <p:cNvSpPr/>
          <p:nvPr/>
        </p:nvSpPr>
        <p:spPr>
          <a:xfrm rot="-1331769">
            <a:off x="5962654" y="1329198"/>
            <a:ext cx="1463555" cy="572531"/>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UNIONS</a:t>
            </a:r>
            <a:endParaRPr/>
          </a:p>
        </p:txBody>
      </p:sp>
      <p:sp>
        <p:nvSpPr>
          <p:cNvPr id="86" name="Google Shape;86;p17"/>
          <p:cNvSpPr/>
          <p:nvPr/>
        </p:nvSpPr>
        <p:spPr>
          <a:xfrm rot="-206073">
            <a:off x="6154301" y="2211965"/>
            <a:ext cx="1852828" cy="572522"/>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TECHNOLOGY</a:t>
            </a:r>
            <a:endParaRPr/>
          </a:p>
        </p:txBody>
      </p:sp>
      <p:sp>
        <p:nvSpPr>
          <p:cNvPr id="87" name="Google Shape;87;p17"/>
          <p:cNvSpPr/>
          <p:nvPr/>
        </p:nvSpPr>
        <p:spPr>
          <a:xfrm rot="610602">
            <a:off x="6192823" y="2891428"/>
            <a:ext cx="1463626" cy="572399"/>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PARENTS</a:t>
            </a:r>
            <a:endParaRPr/>
          </a:p>
        </p:txBody>
      </p:sp>
      <p:sp>
        <p:nvSpPr>
          <p:cNvPr id="88" name="Google Shape;88;p17"/>
          <p:cNvSpPr/>
          <p:nvPr/>
        </p:nvSpPr>
        <p:spPr>
          <a:xfrm rot="960901">
            <a:off x="5995495" y="3688737"/>
            <a:ext cx="2170436" cy="572382"/>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SCHOOL BOARDS</a:t>
            </a:r>
            <a:endParaRPr/>
          </a:p>
        </p:txBody>
      </p:sp>
      <p:sp>
        <p:nvSpPr>
          <p:cNvPr id="89" name="Google Shape;89;p17"/>
          <p:cNvSpPr/>
          <p:nvPr/>
        </p:nvSpPr>
        <p:spPr>
          <a:xfrm rot="-1290381">
            <a:off x="1986760" y="3781143"/>
            <a:ext cx="1774120" cy="72489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STATE LAW</a:t>
            </a:r>
            <a:endParaRPr/>
          </a:p>
        </p:txBody>
      </p:sp>
      <p:sp>
        <p:nvSpPr>
          <p:cNvPr id="90" name="Google Shape;90;p17"/>
          <p:cNvSpPr/>
          <p:nvPr/>
        </p:nvSpPr>
        <p:spPr>
          <a:xfrm rot="242611">
            <a:off x="915417" y="2924652"/>
            <a:ext cx="1774116" cy="724797"/>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SES STATUS</a:t>
            </a:r>
            <a:endParaRPr/>
          </a:p>
        </p:txBody>
      </p:sp>
      <p:sp>
        <p:nvSpPr>
          <p:cNvPr id="91" name="Google Shape;91;p17"/>
          <p:cNvSpPr/>
          <p:nvPr/>
        </p:nvSpPr>
        <p:spPr>
          <a:xfrm rot="-1331209">
            <a:off x="4952785" y="823434"/>
            <a:ext cx="2650230" cy="572531"/>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UNCLEAR EXPECTATIONS</a:t>
            </a:r>
            <a:endParaRPr/>
          </a:p>
        </p:txBody>
      </p:sp>
      <p:sp>
        <p:nvSpPr>
          <p:cNvPr id="92" name="Google Shape;92;p17"/>
          <p:cNvSpPr/>
          <p:nvPr/>
        </p:nvSpPr>
        <p:spPr>
          <a:xfrm rot="2231487">
            <a:off x="5223689" y="4226116"/>
            <a:ext cx="2170294" cy="572349"/>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HEALTH CODES</a:t>
            </a:r>
            <a:endParaRPr/>
          </a:p>
        </p:txBody>
      </p:sp>
      <p:sp>
        <p:nvSpPr>
          <p:cNvPr id="93" name="Google Shape;93;p17"/>
          <p:cNvSpPr/>
          <p:nvPr/>
        </p:nvSpPr>
        <p:spPr>
          <a:xfrm rot="3969150">
            <a:off x="4311313" y="4259973"/>
            <a:ext cx="2170398" cy="843754"/>
          </a:xfrm>
          <a:prstGeom prst="leftArrow">
            <a:avLst>
              <a:gd name="adj1" fmla="val 57543"/>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TEACHER WELLNESS</a:t>
            </a:r>
            <a:endParaRPr/>
          </a:p>
        </p:txBody>
      </p:sp>
      <p:sp>
        <p:nvSpPr>
          <p:cNvPr id="94" name="Google Shape;94;p17"/>
          <p:cNvSpPr/>
          <p:nvPr/>
        </p:nvSpPr>
        <p:spPr>
          <a:xfrm rot="2325989">
            <a:off x="2152614" y="1075576"/>
            <a:ext cx="2113878" cy="724897"/>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ADMINISTRATIVE WELLNESS</a:t>
            </a:r>
            <a:endParaRPr/>
          </a:p>
        </p:txBody>
      </p:sp>
      <p:sp>
        <p:nvSpPr>
          <p:cNvPr id="95" name="Google Shape;95;p17"/>
          <p:cNvSpPr/>
          <p:nvPr/>
        </p:nvSpPr>
        <p:spPr>
          <a:xfrm>
            <a:off x="4176575" y="183150"/>
            <a:ext cx="766200" cy="1692000"/>
          </a:xfrm>
          <a:prstGeom prst="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FUND</a:t>
            </a:r>
            <a:br>
              <a:rPr lang="en"/>
            </a:br>
            <a:r>
              <a:rPr lang="en"/>
              <a:t>I</a:t>
            </a:r>
            <a:br>
              <a:rPr lang="en"/>
            </a:br>
            <a:r>
              <a:rPr lang="en"/>
              <a:t>NG</a:t>
            </a:r>
            <a:endParaRPr/>
          </a:p>
        </p:txBody>
      </p:sp>
      <p:sp>
        <p:nvSpPr>
          <p:cNvPr id="96" name="Google Shape;96;p17"/>
          <p:cNvSpPr txBox="1">
            <a:spLocks noGrp="1"/>
          </p:cNvSpPr>
          <p:nvPr>
            <p:ph type="title"/>
          </p:nvPr>
        </p:nvSpPr>
        <p:spPr>
          <a:xfrm>
            <a:off x="330575" y="138250"/>
            <a:ext cx="86577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a:t>Education Systems are Very Complex</a:t>
            </a:r>
            <a:endParaRPr b="1"/>
          </a:p>
        </p:txBody>
      </p:sp>
      <p:sp>
        <p:nvSpPr>
          <p:cNvPr id="97" name="Google Shape;97;p17"/>
          <p:cNvSpPr/>
          <p:nvPr/>
        </p:nvSpPr>
        <p:spPr>
          <a:xfrm rot="1422685">
            <a:off x="14102" y="263694"/>
            <a:ext cx="1883719" cy="1692030"/>
          </a:xfrm>
          <a:prstGeom prst="rightArrow">
            <a:avLst>
              <a:gd name="adj1" fmla="val 50000"/>
              <a:gd name="adj2" fmla="val 50000"/>
            </a:avLst>
          </a:prstGeom>
          <a:solidFill>
            <a:srgbClr val="E06666"/>
          </a:solidFill>
          <a:ln w="9525" cap="flat" cmpd="sng">
            <a:solidFill>
              <a:srgbClr val="D9EAD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GOVERNOR DIRECTIVES</a:t>
            </a:r>
            <a:endParaRPr/>
          </a:p>
        </p:txBody>
      </p:sp>
      <p:sp>
        <p:nvSpPr>
          <p:cNvPr id="98" name="Google Shape;98;p17"/>
          <p:cNvSpPr/>
          <p:nvPr/>
        </p:nvSpPr>
        <p:spPr>
          <a:xfrm rot="-1087416">
            <a:off x="7028589" y="314129"/>
            <a:ext cx="2566321" cy="844435"/>
          </a:xfrm>
          <a:prstGeom prst="leftArrow">
            <a:avLst>
              <a:gd name="adj1" fmla="val 50000"/>
              <a:gd name="adj2" fmla="val 50000"/>
            </a:avLst>
          </a:prstGeom>
          <a:solidFill>
            <a:srgbClr val="EA999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CDC/ WHO/ PRESIDENT</a:t>
            </a:r>
            <a:endParaRPr/>
          </a:p>
        </p:txBody>
      </p:sp>
      <p:sp>
        <p:nvSpPr>
          <p:cNvPr id="99" name="Google Shape;99;p17"/>
          <p:cNvSpPr/>
          <p:nvPr/>
        </p:nvSpPr>
        <p:spPr>
          <a:xfrm>
            <a:off x="94000" y="2277150"/>
            <a:ext cx="1087800" cy="6825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HIPAA</a:t>
            </a:r>
            <a:endParaRPr/>
          </a:p>
        </p:txBody>
      </p:sp>
      <p:sp>
        <p:nvSpPr>
          <p:cNvPr id="100" name="Google Shape;100;p17"/>
          <p:cNvSpPr/>
          <p:nvPr/>
        </p:nvSpPr>
        <p:spPr>
          <a:xfrm>
            <a:off x="7920525" y="2483700"/>
            <a:ext cx="1087800" cy="822000"/>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FERPA</a:t>
            </a:r>
            <a:endParaRPr/>
          </a:p>
        </p:txBody>
      </p:sp>
      <p:sp>
        <p:nvSpPr>
          <p:cNvPr id="101" name="Google Shape;101;p17"/>
          <p:cNvSpPr txBox="1"/>
          <p:nvPr/>
        </p:nvSpPr>
        <p:spPr>
          <a:xfrm>
            <a:off x="4015750" y="2973300"/>
            <a:ext cx="1385700" cy="572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b="1"/>
              <a:t>GENERAL ED VS SPECIAL</a:t>
            </a:r>
            <a:endParaRPr b="1"/>
          </a:p>
        </p:txBody>
      </p:sp>
      <p:sp>
        <p:nvSpPr>
          <p:cNvPr id="102" name="Google Shape;102;p17"/>
          <p:cNvSpPr/>
          <p:nvPr/>
        </p:nvSpPr>
        <p:spPr>
          <a:xfrm rot="-4038955">
            <a:off x="3116978" y="3852657"/>
            <a:ext cx="1750293" cy="847985"/>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NEIGHBORING DISTRICTS</a:t>
            </a:r>
            <a:endParaRPr/>
          </a:p>
        </p:txBody>
      </p:sp>
      <p:sp>
        <p:nvSpPr>
          <p:cNvPr id="103" name="Google Shape;103;p17"/>
          <p:cNvSpPr/>
          <p:nvPr/>
        </p:nvSpPr>
        <p:spPr>
          <a:xfrm>
            <a:off x="94000" y="4450350"/>
            <a:ext cx="1457400" cy="572700"/>
          </a:xfrm>
          <a:prstGeom prst="rect">
            <a:avLst/>
          </a:prstGeom>
          <a:solidFill>
            <a:schemeClr val="lt2"/>
          </a:solid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Status of Cases in the State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8"/>
          <p:cNvSpPr txBox="1">
            <a:spLocks noGrp="1"/>
          </p:cNvSpPr>
          <p:nvPr>
            <p:ph type="title"/>
          </p:nvPr>
        </p:nvSpPr>
        <p:spPr>
          <a:xfrm>
            <a:off x="446000" y="205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t>Continuum of Responses</a:t>
            </a:r>
            <a:endParaRPr b="1"/>
          </a:p>
        </p:txBody>
      </p:sp>
      <p:cxnSp>
        <p:nvCxnSpPr>
          <p:cNvPr id="109" name="Google Shape;109;p18"/>
          <p:cNvCxnSpPr>
            <a:endCxn id="110" idx="0"/>
          </p:cNvCxnSpPr>
          <p:nvPr/>
        </p:nvCxnSpPr>
        <p:spPr>
          <a:xfrm rot="10800000" flipH="1">
            <a:off x="1315975" y="2686050"/>
            <a:ext cx="6417300" cy="26700"/>
          </a:xfrm>
          <a:prstGeom prst="straightConnector1">
            <a:avLst/>
          </a:prstGeom>
          <a:noFill/>
          <a:ln w="114300" cap="flat" cmpd="sng">
            <a:solidFill>
              <a:srgbClr val="000000"/>
            </a:solidFill>
            <a:prstDash val="solid"/>
            <a:round/>
            <a:headEnd type="none" w="med" len="med"/>
            <a:tailEnd type="none" w="med" len="med"/>
          </a:ln>
        </p:spPr>
      </p:cxnSp>
      <p:sp>
        <p:nvSpPr>
          <p:cNvPr id="111" name="Google Shape;111;p18"/>
          <p:cNvSpPr txBox="1"/>
          <p:nvPr/>
        </p:nvSpPr>
        <p:spPr>
          <a:xfrm>
            <a:off x="684925" y="1047650"/>
            <a:ext cx="1678800" cy="85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t>No/Few  Services</a:t>
            </a:r>
            <a:endParaRPr sz="2400"/>
          </a:p>
          <a:p>
            <a:pPr marL="0" lvl="0" indent="0" algn="ctr" rtl="0">
              <a:spcBef>
                <a:spcPts val="0"/>
              </a:spcBef>
              <a:spcAft>
                <a:spcPts val="0"/>
              </a:spcAft>
              <a:buNone/>
            </a:pPr>
            <a:r>
              <a:rPr lang="en" sz="1800">
                <a:solidFill>
                  <a:schemeClr val="dk1"/>
                </a:solidFill>
              </a:rPr>
              <a:t>“Extended Spring Break”</a:t>
            </a:r>
            <a:endParaRPr sz="2400"/>
          </a:p>
        </p:txBody>
      </p:sp>
      <p:sp>
        <p:nvSpPr>
          <p:cNvPr id="112" name="Google Shape;112;p18"/>
          <p:cNvSpPr txBox="1"/>
          <p:nvPr/>
        </p:nvSpPr>
        <p:spPr>
          <a:xfrm>
            <a:off x="6647600" y="899900"/>
            <a:ext cx="2319000" cy="85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t>Full Legal Services in a Virtual Platform</a:t>
            </a:r>
            <a:endParaRPr sz="2400"/>
          </a:p>
          <a:p>
            <a:pPr marL="0" lvl="0" indent="0" algn="ctr" rtl="0">
              <a:spcBef>
                <a:spcPts val="0"/>
              </a:spcBef>
              <a:spcAft>
                <a:spcPts val="0"/>
              </a:spcAft>
              <a:buNone/>
            </a:pPr>
            <a:r>
              <a:rPr lang="en" sz="1800"/>
              <a:t>“Best that we can</a:t>
            </a:r>
            <a:r>
              <a:rPr lang="en" sz="1200"/>
              <a:t>”</a:t>
            </a:r>
            <a:endParaRPr sz="1200"/>
          </a:p>
        </p:txBody>
      </p:sp>
      <p:sp>
        <p:nvSpPr>
          <p:cNvPr id="113" name="Google Shape;113;p18"/>
          <p:cNvSpPr txBox="1"/>
          <p:nvPr/>
        </p:nvSpPr>
        <p:spPr>
          <a:xfrm>
            <a:off x="3182775" y="980500"/>
            <a:ext cx="2578500" cy="85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t>Some Supportive Services</a:t>
            </a:r>
            <a:endParaRPr sz="2400"/>
          </a:p>
          <a:p>
            <a:pPr marL="0" lvl="0" indent="0" algn="ctr" rtl="0">
              <a:spcBef>
                <a:spcPts val="0"/>
              </a:spcBef>
              <a:spcAft>
                <a:spcPts val="0"/>
              </a:spcAft>
              <a:buNone/>
            </a:pPr>
            <a:endParaRPr sz="1800"/>
          </a:p>
          <a:p>
            <a:pPr marL="0" lvl="0" indent="0" algn="ctr" rtl="0">
              <a:spcBef>
                <a:spcPts val="0"/>
              </a:spcBef>
              <a:spcAft>
                <a:spcPts val="0"/>
              </a:spcAft>
              <a:buNone/>
            </a:pPr>
            <a:r>
              <a:rPr lang="en" sz="1800"/>
              <a:t>“Enrichment”</a:t>
            </a:r>
            <a:endParaRPr sz="1800"/>
          </a:p>
          <a:p>
            <a:pPr marL="0" lvl="0" indent="0" algn="ctr" rtl="0">
              <a:spcBef>
                <a:spcPts val="0"/>
              </a:spcBef>
              <a:spcAft>
                <a:spcPts val="0"/>
              </a:spcAft>
              <a:buNone/>
            </a:pPr>
            <a:endParaRPr sz="2400"/>
          </a:p>
          <a:p>
            <a:pPr marL="0" lvl="0" indent="0" algn="ctr" rtl="0">
              <a:spcBef>
                <a:spcPts val="0"/>
              </a:spcBef>
              <a:spcAft>
                <a:spcPts val="0"/>
              </a:spcAft>
              <a:buNone/>
            </a:pPr>
            <a:endParaRPr sz="1200"/>
          </a:p>
          <a:p>
            <a:pPr marL="0" lvl="0" indent="0" algn="ctr" rtl="0">
              <a:spcBef>
                <a:spcPts val="0"/>
              </a:spcBef>
              <a:spcAft>
                <a:spcPts val="0"/>
              </a:spcAft>
              <a:buNone/>
            </a:pPr>
            <a:endParaRPr sz="1800"/>
          </a:p>
        </p:txBody>
      </p:sp>
      <p:sp>
        <p:nvSpPr>
          <p:cNvPr id="114" name="Google Shape;114;p18"/>
          <p:cNvSpPr txBox="1"/>
          <p:nvPr/>
        </p:nvSpPr>
        <p:spPr>
          <a:xfrm>
            <a:off x="235075" y="2756100"/>
            <a:ext cx="2578500" cy="1839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Not reporting for work</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Unsure of what to do</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Making sure resources are posted to website</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Responding to emails / on call</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Awaiting direction</a:t>
            </a:r>
            <a:endParaRPr sz="1200"/>
          </a:p>
          <a:p>
            <a:pPr marL="0" lvl="0" indent="0" algn="ctr" rtl="0">
              <a:spcBef>
                <a:spcPts val="0"/>
              </a:spcBef>
              <a:spcAft>
                <a:spcPts val="0"/>
              </a:spcAft>
              <a:buNone/>
            </a:pPr>
            <a:endParaRPr sz="1200"/>
          </a:p>
          <a:p>
            <a:pPr marL="0" lvl="0" indent="0" algn="ctr" rtl="0">
              <a:spcBef>
                <a:spcPts val="0"/>
              </a:spcBef>
              <a:spcAft>
                <a:spcPts val="0"/>
              </a:spcAft>
              <a:buNone/>
            </a:pPr>
            <a:endParaRPr sz="1200"/>
          </a:p>
          <a:p>
            <a:pPr marL="0" lvl="0" indent="0" algn="ctr" rtl="0">
              <a:spcBef>
                <a:spcPts val="0"/>
              </a:spcBef>
              <a:spcAft>
                <a:spcPts val="0"/>
              </a:spcAft>
              <a:buNone/>
            </a:pPr>
            <a:endParaRPr sz="1200"/>
          </a:p>
          <a:p>
            <a:pPr marL="0" lvl="0" indent="0" algn="ctr" rtl="0">
              <a:spcBef>
                <a:spcPts val="0"/>
              </a:spcBef>
              <a:spcAft>
                <a:spcPts val="0"/>
              </a:spcAft>
              <a:buNone/>
            </a:pPr>
            <a:endParaRPr sz="1200"/>
          </a:p>
        </p:txBody>
      </p:sp>
      <p:sp>
        <p:nvSpPr>
          <p:cNvPr id="115" name="Google Shape;115;p18"/>
          <p:cNvSpPr txBox="1"/>
          <p:nvPr/>
        </p:nvSpPr>
        <p:spPr>
          <a:xfrm>
            <a:off x="2813575" y="2756100"/>
            <a:ext cx="3543900" cy="2235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Weekly emails on information/resources coping skills or activities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Weekly phone calls to at-risk students/families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Enrichment activities/Supplement Packets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Finding food/housing, childcare etc. </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Mindfulness/wellness activities to teachers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Conducting IEP Meetings</a:t>
            </a:r>
            <a:endParaRPr sz="1200"/>
          </a:p>
          <a:p>
            <a:pPr marL="0" lvl="0" indent="0" algn="ctr" rtl="0">
              <a:spcBef>
                <a:spcPts val="0"/>
              </a:spcBef>
              <a:spcAft>
                <a:spcPts val="0"/>
              </a:spcAft>
              <a:buNone/>
            </a:pPr>
            <a:endParaRPr sz="1200"/>
          </a:p>
          <a:p>
            <a:pPr marL="0" lvl="0" indent="0" algn="ctr" rtl="0">
              <a:spcBef>
                <a:spcPts val="0"/>
              </a:spcBef>
              <a:spcAft>
                <a:spcPts val="0"/>
              </a:spcAft>
              <a:buNone/>
            </a:pPr>
            <a:endParaRPr sz="1200"/>
          </a:p>
        </p:txBody>
      </p:sp>
      <p:sp>
        <p:nvSpPr>
          <p:cNvPr id="110" name="Google Shape;110;p18"/>
          <p:cNvSpPr txBox="1"/>
          <p:nvPr/>
        </p:nvSpPr>
        <p:spPr>
          <a:xfrm>
            <a:off x="6567025" y="2686050"/>
            <a:ext cx="2332500" cy="2375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Remote lessons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Modules </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Working on accommodating lessons with teachers</a:t>
            </a:r>
            <a:endParaRPr sz="1200"/>
          </a:p>
          <a:p>
            <a:pPr marL="0" lvl="0" indent="0" algn="l" rtl="0">
              <a:spcBef>
                <a:spcPts val="0"/>
              </a:spcBef>
              <a:spcAft>
                <a:spcPts val="0"/>
              </a:spcAft>
              <a:buNone/>
            </a:pPr>
            <a:endParaRPr sz="1200"/>
          </a:p>
          <a:p>
            <a:pPr marL="0" lvl="0" indent="0" algn="ctr" rtl="0">
              <a:spcBef>
                <a:spcPts val="0"/>
              </a:spcBef>
              <a:spcAft>
                <a:spcPts val="0"/>
              </a:spcAft>
              <a:buNone/>
            </a:pPr>
            <a:r>
              <a:rPr lang="en" sz="1200"/>
              <a:t>IEP Meetings</a:t>
            </a:r>
            <a:endParaRPr sz="1200"/>
          </a:p>
          <a:p>
            <a:pPr marL="0" lvl="0" indent="0" algn="ctr" rtl="0">
              <a:spcBef>
                <a:spcPts val="0"/>
              </a:spcBef>
              <a:spcAft>
                <a:spcPts val="0"/>
              </a:spcAft>
              <a:buNone/>
            </a:pPr>
            <a:endParaRPr sz="1200"/>
          </a:p>
          <a:p>
            <a:pPr marL="0" lvl="0" indent="0" algn="ctr" rtl="0">
              <a:spcBef>
                <a:spcPts val="0"/>
              </a:spcBef>
              <a:spcAft>
                <a:spcPts val="0"/>
              </a:spcAft>
              <a:buNone/>
            </a:pPr>
            <a:r>
              <a:rPr lang="en" sz="1200"/>
              <a:t>Virtual Meetings</a:t>
            </a:r>
            <a:endParaRPr sz="1200"/>
          </a:p>
          <a:p>
            <a:pPr marL="0" lvl="0" indent="0" algn="l" rtl="0">
              <a:spcBef>
                <a:spcPts val="0"/>
              </a:spcBef>
              <a:spcAft>
                <a:spcPts val="0"/>
              </a:spcAft>
              <a:buNone/>
            </a:pPr>
            <a:endParaRPr sz="1200"/>
          </a:p>
          <a:p>
            <a:pPr marL="0" lvl="0" indent="0" algn="ctr" rtl="0">
              <a:spcBef>
                <a:spcPts val="0"/>
              </a:spcBef>
              <a:spcAft>
                <a:spcPts val="0"/>
              </a:spcAft>
              <a:buNone/>
            </a:pPr>
            <a:r>
              <a:rPr lang="en" sz="1200"/>
              <a:t>Packets of information</a:t>
            </a:r>
            <a:endParaRPr sz="1200"/>
          </a:p>
          <a:p>
            <a:pPr marL="0" lvl="0" indent="0" algn="l" rtl="0">
              <a:spcBef>
                <a:spcPts val="0"/>
              </a:spcBef>
              <a:spcAft>
                <a:spcPts val="0"/>
              </a:spcAft>
              <a:buNone/>
            </a:pPr>
            <a:endParaRPr sz="1200"/>
          </a:p>
        </p:txBody>
      </p:sp>
      <p:sp>
        <p:nvSpPr>
          <p:cNvPr id="116" name="Google Shape;116;p18"/>
          <p:cNvSpPr/>
          <p:nvPr/>
        </p:nvSpPr>
        <p:spPr>
          <a:xfrm>
            <a:off x="2638225" y="2390550"/>
            <a:ext cx="3894600" cy="362400"/>
          </a:xfrm>
          <a:prstGeom prst="rect">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F3F3F3"/>
                </a:solidFill>
              </a:rPr>
              <a:t>Examples of School Social Work Practices</a:t>
            </a:r>
            <a:endParaRPr>
              <a:solidFill>
                <a:srgbClr val="F3F3F3"/>
              </a:solidFill>
            </a:endParaRPr>
          </a:p>
        </p:txBody>
      </p:sp>
      <p:cxnSp>
        <p:nvCxnSpPr>
          <p:cNvPr id="117" name="Google Shape;117;p18"/>
          <p:cNvCxnSpPr/>
          <p:nvPr/>
        </p:nvCxnSpPr>
        <p:spPr>
          <a:xfrm>
            <a:off x="2759750" y="1600800"/>
            <a:ext cx="27000" cy="2994900"/>
          </a:xfrm>
          <a:prstGeom prst="straightConnector1">
            <a:avLst/>
          </a:prstGeom>
          <a:noFill/>
          <a:ln w="9525" cap="flat" cmpd="sng">
            <a:solidFill>
              <a:schemeClr val="dk2"/>
            </a:solidFill>
            <a:prstDash val="dash"/>
            <a:round/>
            <a:headEnd type="none" w="med" len="med"/>
            <a:tailEnd type="none" w="med" len="med"/>
          </a:ln>
        </p:spPr>
      </p:cxnSp>
      <p:cxnSp>
        <p:nvCxnSpPr>
          <p:cNvPr id="118" name="Google Shape;118;p18"/>
          <p:cNvCxnSpPr/>
          <p:nvPr/>
        </p:nvCxnSpPr>
        <p:spPr>
          <a:xfrm>
            <a:off x="6511875" y="1756100"/>
            <a:ext cx="27000" cy="2994900"/>
          </a:xfrm>
          <a:prstGeom prst="straightConnector1">
            <a:avLst/>
          </a:prstGeom>
          <a:noFill/>
          <a:ln w="9525" cap="flat" cmpd="sng">
            <a:solidFill>
              <a:schemeClr val="dk2"/>
            </a:solidFill>
            <a:prstDash val="dash"/>
            <a:round/>
            <a:headEnd type="none"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Delivery of SSW Services - Special Education</a:t>
            </a:r>
            <a:r>
              <a:rPr lang="en"/>
              <a:t> </a:t>
            </a:r>
            <a:endParaRPr/>
          </a:p>
        </p:txBody>
      </p:sp>
      <p:sp>
        <p:nvSpPr>
          <p:cNvPr id="124" name="Google Shape;124;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b="1" u="sng"/>
              <a:t>Considerations</a:t>
            </a:r>
            <a:endParaRPr b="1" u="sng"/>
          </a:p>
          <a:p>
            <a:pPr marL="457200" lvl="0" indent="-342900" algn="l" rtl="0">
              <a:lnSpc>
                <a:spcPct val="100000"/>
              </a:lnSpc>
              <a:spcBef>
                <a:spcPts val="0"/>
              </a:spcBef>
              <a:spcAft>
                <a:spcPts val="0"/>
              </a:spcAft>
              <a:buSzPts val="1800"/>
              <a:buChar char="●"/>
            </a:pPr>
            <a:r>
              <a:rPr lang="en"/>
              <a:t>Guidance from </a:t>
            </a:r>
            <a:r>
              <a:rPr lang="en" u="sng">
                <a:solidFill>
                  <a:schemeClr val="hlink"/>
                </a:solidFill>
                <a:hlinkClick r:id="rId3"/>
              </a:rPr>
              <a:t>US Department of Education</a:t>
            </a:r>
            <a:endParaRPr/>
          </a:p>
          <a:p>
            <a:pPr marL="457200" lvl="0" indent="-342900" algn="l" rtl="0">
              <a:lnSpc>
                <a:spcPct val="100000"/>
              </a:lnSpc>
              <a:spcBef>
                <a:spcPts val="0"/>
              </a:spcBef>
              <a:spcAft>
                <a:spcPts val="0"/>
              </a:spcAft>
              <a:buSzPts val="1800"/>
              <a:buChar char="●"/>
            </a:pPr>
            <a:r>
              <a:rPr lang="en"/>
              <a:t>Guidance from </a:t>
            </a:r>
            <a:r>
              <a:rPr lang="en" u="sng">
                <a:solidFill>
                  <a:schemeClr val="hlink"/>
                </a:solidFill>
                <a:hlinkClick r:id="rId4"/>
              </a:rPr>
              <a:t>OCR</a:t>
            </a:r>
            <a:endParaRPr/>
          </a:p>
          <a:p>
            <a:pPr marL="457200" lvl="0" indent="-342900" algn="l" rtl="0">
              <a:lnSpc>
                <a:spcPct val="100000"/>
              </a:lnSpc>
              <a:spcBef>
                <a:spcPts val="0"/>
              </a:spcBef>
              <a:spcAft>
                <a:spcPts val="0"/>
              </a:spcAft>
              <a:buSzPts val="1800"/>
              <a:buChar char="●"/>
            </a:pPr>
            <a:r>
              <a:rPr lang="en"/>
              <a:t>Guidance from State Department of Education		</a:t>
            </a:r>
            <a:endParaRPr/>
          </a:p>
          <a:p>
            <a:pPr marL="457200" lvl="0" indent="-342900" algn="l" rtl="0">
              <a:lnSpc>
                <a:spcPct val="100000"/>
              </a:lnSpc>
              <a:spcBef>
                <a:spcPts val="0"/>
              </a:spcBef>
              <a:spcAft>
                <a:spcPts val="0"/>
              </a:spcAft>
              <a:buSzPts val="1800"/>
              <a:buChar char="●"/>
            </a:pPr>
            <a:r>
              <a:rPr lang="en"/>
              <a:t>Guidance from your District Leadership</a:t>
            </a:r>
            <a:endParaRPr/>
          </a:p>
          <a:p>
            <a:pPr marL="457200" lvl="0" indent="-342900" algn="l" rtl="0">
              <a:lnSpc>
                <a:spcPct val="100000"/>
              </a:lnSpc>
              <a:spcBef>
                <a:spcPts val="0"/>
              </a:spcBef>
              <a:spcAft>
                <a:spcPts val="0"/>
              </a:spcAft>
              <a:buSzPts val="1800"/>
              <a:buChar char="●"/>
            </a:pPr>
            <a:r>
              <a:rPr lang="en"/>
              <a:t>Guidance from your District Attorneys</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b="1" u="sng"/>
              <a:t>Questions:</a:t>
            </a:r>
            <a:endParaRPr b="1" u="sng"/>
          </a:p>
          <a:p>
            <a:pPr marL="457200" lvl="0" indent="-342900" algn="l" rtl="0">
              <a:lnSpc>
                <a:spcPct val="100000"/>
              </a:lnSpc>
              <a:spcBef>
                <a:spcPts val="0"/>
              </a:spcBef>
              <a:spcAft>
                <a:spcPts val="0"/>
              </a:spcAft>
              <a:buSzPts val="1800"/>
              <a:buChar char="●"/>
            </a:pPr>
            <a:r>
              <a:rPr lang="en"/>
              <a:t>How are the days your school is closed being defined and what does that mean in your State?</a:t>
            </a:r>
            <a:endParaRPr/>
          </a:p>
          <a:p>
            <a:pPr marL="457200" lvl="0" indent="-342900" algn="l" rtl="0">
              <a:lnSpc>
                <a:spcPct val="100000"/>
              </a:lnSpc>
              <a:spcBef>
                <a:spcPts val="0"/>
              </a:spcBef>
              <a:spcAft>
                <a:spcPts val="0"/>
              </a:spcAft>
              <a:buSzPts val="1800"/>
              <a:buChar char="●"/>
            </a:pPr>
            <a:r>
              <a:rPr lang="en"/>
              <a:t>What is being provided to students without disabilities?</a:t>
            </a:r>
            <a:endParaRPr/>
          </a:p>
          <a:p>
            <a:pPr marL="457200" lvl="0" indent="-342900" algn="l" rtl="0">
              <a:lnSpc>
                <a:spcPct val="100000"/>
              </a:lnSpc>
              <a:spcBef>
                <a:spcPts val="0"/>
              </a:spcBef>
              <a:spcAft>
                <a:spcPts val="0"/>
              </a:spcAft>
              <a:buSzPts val="1800"/>
              <a:buChar char="●"/>
            </a:pPr>
            <a:r>
              <a:rPr lang="en"/>
              <a:t>What technology does the District have available for staff to provide services?</a:t>
            </a:r>
            <a:endParaRPr/>
          </a:p>
          <a:p>
            <a:pPr marL="457200" lvl="0" indent="-342900" algn="l" rtl="0">
              <a:lnSpc>
                <a:spcPct val="100000"/>
              </a:lnSpc>
              <a:spcBef>
                <a:spcPts val="0"/>
              </a:spcBef>
              <a:spcAft>
                <a:spcPts val="0"/>
              </a:spcAft>
              <a:buSzPts val="1800"/>
              <a:buChar char="●"/>
            </a:pPr>
            <a:r>
              <a:rPr lang="en"/>
              <a:t>How can you connect with other school social workers to share and develop resources? </a:t>
            </a:r>
            <a:endParaRPr/>
          </a:p>
          <a:p>
            <a:pPr marL="0" lvl="0" indent="0" algn="l" rtl="0">
              <a:lnSpc>
                <a:spcPct val="100000"/>
              </a:lnSpc>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Additional Considerations </a:t>
            </a:r>
            <a:endParaRPr b="1"/>
          </a:p>
        </p:txBody>
      </p:sp>
      <p:sp>
        <p:nvSpPr>
          <p:cNvPr id="130" name="Google Shape;130;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2200" b="1" u="sng"/>
              <a:t>Considerations for Vulnerable Populations:</a:t>
            </a:r>
            <a:endParaRPr sz="2200" b="1" u="sng"/>
          </a:p>
          <a:p>
            <a:pPr marL="457200" lvl="0" indent="-368300" algn="l" rtl="0">
              <a:lnSpc>
                <a:spcPct val="100000"/>
              </a:lnSpc>
              <a:spcBef>
                <a:spcPts val="0"/>
              </a:spcBef>
              <a:spcAft>
                <a:spcPts val="0"/>
              </a:spcAft>
              <a:buSzPts val="2200"/>
              <a:buChar char="●"/>
            </a:pPr>
            <a:r>
              <a:rPr lang="en" sz="2200"/>
              <a:t>Guidance for students who are identified as </a:t>
            </a:r>
            <a:r>
              <a:rPr lang="en" sz="2200">
                <a:solidFill>
                  <a:srgbClr val="38761D"/>
                </a:solidFill>
              </a:rPr>
              <a:t>McKinney-Vento</a:t>
            </a:r>
            <a:endParaRPr sz="2200">
              <a:solidFill>
                <a:srgbClr val="38761D"/>
              </a:solidFill>
            </a:endParaRPr>
          </a:p>
          <a:p>
            <a:pPr marL="457200" lvl="0" indent="-368300" algn="l" rtl="0">
              <a:lnSpc>
                <a:spcPct val="100000"/>
              </a:lnSpc>
              <a:spcBef>
                <a:spcPts val="0"/>
              </a:spcBef>
              <a:spcAft>
                <a:spcPts val="0"/>
              </a:spcAft>
              <a:buSzPts val="2200"/>
              <a:buChar char="●"/>
            </a:pPr>
            <a:r>
              <a:rPr lang="en" sz="2200">
                <a:solidFill>
                  <a:srgbClr val="38761D"/>
                </a:solidFill>
              </a:rPr>
              <a:t>Social-emotional &amp; mental health support</a:t>
            </a:r>
            <a:r>
              <a:rPr lang="en" sz="2200"/>
              <a:t> and crisis situations for students</a:t>
            </a:r>
            <a:endParaRPr sz="2200"/>
          </a:p>
          <a:p>
            <a:pPr marL="457200" lvl="0" indent="-368300" algn="l" rtl="0">
              <a:lnSpc>
                <a:spcPct val="100000"/>
              </a:lnSpc>
              <a:spcBef>
                <a:spcPts val="0"/>
              </a:spcBef>
              <a:spcAft>
                <a:spcPts val="0"/>
              </a:spcAft>
              <a:buSzPts val="2200"/>
              <a:buChar char="●"/>
            </a:pPr>
            <a:r>
              <a:rPr lang="en" sz="2200">
                <a:solidFill>
                  <a:srgbClr val="38761D"/>
                </a:solidFill>
              </a:rPr>
              <a:t>Families without access</a:t>
            </a:r>
            <a:r>
              <a:rPr lang="en" sz="2200"/>
              <a:t> to the internet or phone</a:t>
            </a:r>
            <a:endParaRPr sz="2200"/>
          </a:p>
          <a:p>
            <a:pPr marL="457200" lvl="0" indent="-368300" algn="l" rtl="0">
              <a:lnSpc>
                <a:spcPct val="100000"/>
              </a:lnSpc>
              <a:spcBef>
                <a:spcPts val="0"/>
              </a:spcBef>
              <a:spcAft>
                <a:spcPts val="0"/>
              </a:spcAft>
              <a:buSzPts val="2200"/>
              <a:buChar char="●"/>
            </a:pPr>
            <a:r>
              <a:rPr lang="en" sz="2200"/>
              <a:t>Students/Families who are </a:t>
            </a:r>
            <a:r>
              <a:rPr lang="en" sz="2200">
                <a:solidFill>
                  <a:srgbClr val="38761D"/>
                </a:solidFill>
              </a:rPr>
              <a:t>linguistically diverse</a:t>
            </a:r>
            <a:r>
              <a:rPr lang="en" sz="2200"/>
              <a:t> </a:t>
            </a:r>
            <a:r>
              <a:rPr lang="en" sz="2200">
                <a:solidFill>
                  <a:srgbClr val="38761D"/>
                </a:solidFill>
              </a:rPr>
              <a:t>(i.e., English Learners)</a:t>
            </a:r>
            <a:endParaRPr sz="2200">
              <a:solidFill>
                <a:srgbClr val="38761D"/>
              </a:solidFill>
            </a:endParaRPr>
          </a:p>
          <a:p>
            <a:pPr marL="0" lvl="0" indent="0" algn="l" rtl="0">
              <a:lnSpc>
                <a:spcPct val="100000"/>
              </a:lnSpc>
              <a:spcBef>
                <a:spcPts val="0"/>
              </a:spcBef>
              <a:spcAft>
                <a:spcPts val="0"/>
              </a:spcAft>
              <a:buNone/>
            </a:pPr>
            <a:endParaRPr sz="2200"/>
          </a:p>
          <a:p>
            <a:pPr marL="0" lvl="0" indent="0" algn="l" rtl="0">
              <a:lnSpc>
                <a:spcPct val="100000"/>
              </a:lnSpc>
              <a:spcBef>
                <a:spcPts val="0"/>
              </a:spcBef>
              <a:spcAft>
                <a:spcPts val="0"/>
              </a:spcAft>
              <a:buNone/>
            </a:pPr>
            <a:r>
              <a:rPr lang="en" sz="2200" b="1" u="sng"/>
              <a:t>Other Considerations:</a:t>
            </a:r>
            <a:endParaRPr sz="2200"/>
          </a:p>
          <a:p>
            <a:pPr marL="457200" lvl="0" indent="-368300" algn="l" rtl="0">
              <a:lnSpc>
                <a:spcPct val="100000"/>
              </a:lnSpc>
              <a:spcBef>
                <a:spcPts val="0"/>
              </a:spcBef>
              <a:spcAft>
                <a:spcPts val="0"/>
              </a:spcAft>
              <a:buSzPts val="2200"/>
              <a:buChar char="●"/>
            </a:pPr>
            <a:r>
              <a:rPr lang="en" sz="2200"/>
              <a:t>Supporting colleagues</a:t>
            </a:r>
            <a:endParaRPr sz="2200"/>
          </a:p>
          <a:p>
            <a:pPr marL="457200" lvl="0" indent="-368300" algn="l" rtl="0">
              <a:lnSpc>
                <a:spcPct val="100000"/>
              </a:lnSpc>
              <a:spcBef>
                <a:spcPts val="0"/>
              </a:spcBef>
              <a:spcAft>
                <a:spcPts val="0"/>
              </a:spcAft>
              <a:buSzPts val="2200"/>
              <a:buChar char="●"/>
            </a:pPr>
            <a:r>
              <a:rPr lang="en" sz="2200"/>
              <a:t>Self-care</a:t>
            </a:r>
            <a:endParaRPr sz="2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How to Talk with Families</a:t>
            </a:r>
            <a:endParaRPr b="1"/>
          </a:p>
        </p:txBody>
      </p:sp>
      <p:sp>
        <p:nvSpPr>
          <p:cNvPr id="136" name="Google Shape;136;p21"/>
          <p:cNvSpPr txBox="1">
            <a:spLocks noGrp="1"/>
          </p:cNvSpPr>
          <p:nvPr>
            <p:ph type="body" idx="1"/>
          </p:nvPr>
        </p:nvSpPr>
        <p:spPr>
          <a:xfrm>
            <a:off x="311700" y="1152475"/>
            <a:ext cx="8520600" cy="3821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u="sng"/>
              <a:t>References to reputable resources</a:t>
            </a:r>
            <a:endParaRPr b="1" u="sng"/>
          </a:p>
          <a:p>
            <a:pPr marL="457200" lvl="0" indent="-342900" algn="l" rtl="0">
              <a:spcBef>
                <a:spcPts val="1600"/>
              </a:spcBef>
              <a:spcAft>
                <a:spcPts val="0"/>
              </a:spcAft>
              <a:buSzPts val="1800"/>
              <a:buChar char="●"/>
            </a:pPr>
            <a:r>
              <a:rPr lang="en" u="sng">
                <a:solidFill>
                  <a:schemeClr val="hlink"/>
                </a:solidFill>
                <a:hlinkClick r:id="rId3"/>
              </a:rPr>
              <a:t>World Health Organization</a:t>
            </a:r>
            <a:r>
              <a:rPr lang="en"/>
              <a:t> (WHO)</a:t>
            </a:r>
            <a:endParaRPr/>
          </a:p>
          <a:p>
            <a:pPr marL="457200" lvl="0" indent="-342900" algn="l" rtl="0">
              <a:spcBef>
                <a:spcPts val="0"/>
              </a:spcBef>
              <a:spcAft>
                <a:spcPts val="0"/>
              </a:spcAft>
              <a:buSzPts val="1800"/>
              <a:buChar char="●"/>
            </a:pPr>
            <a:r>
              <a:rPr lang="en" u="sng">
                <a:solidFill>
                  <a:schemeClr val="hlink"/>
                </a:solidFill>
                <a:hlinkClick r:id="rId4"/>
              </a:rPr>
              <a:t>Centers for Disease Control &amp; Prevention</a:t>
            </a:r>
            <a:r>
              <a:rPr lang="en"/>
              <a:t> (CDC)</a:t>
            </a:r>
            <a:endParaRPr/>
          </a:p>
          <a:p>
            <a:pPr marL="457200" lvl="0" indent="-342900" algn="l" rtl="0">
              <a:spcBef>
                <a:spcPts val="0"/>
              </a:spcBef>
              <a:spcAft>
                <a:spcPts val="0"/>
              </a:spcAft>
              <a:buSzPts val="1800"/>
              <a:buChar char="●"/>
            </a:pPr>
            <a:r>
              <a:rPr lang="en"/>
              <a:t>Personal physician</a:t>
            </a:r>
            <a:endParaRPr/>
          </a:p>
          <a:p>
            <a:pPr marL="457200" lvl="0" indent="-342900" algn="l" rtl="0">
              <a:spcBef>
                <a:spcPts val="0"/>
              </a:spcBef>
              <a:spcAft>
                <a:spcPts val="0"/>
              </a:spcAft>
              <a:buSzPts val="1800"/>
              <a:buChar char="●"/>
            </a:pPr>
            <a:r>
              <a:rPr lang="en"/>
              <a:t>Local authorities</a:t>
            </a:r>
            <a:endParaRPr/>
          </a:p>
          <a:p>
            <a:pPr marL="914400" lvl="1" indent="-317500" algn="l" rtl="0">
              <a:spcBef>
                <a:spcPts val="0"/>
              </a:spcBef>
              <a:spcAft>
                <a:spcPts val="0"/>
              </a:spcAft>
              <a:buSzPts val="1400"/>
              <a:buChar char="○"/>
            </a:pPr>
            <a:r>
              <a:rPr lang="en"/>
              <a:t>Your school district, your municipality, your state</a:t>
            </a:r>
            <a:endParaRPr/>
          </a:p>
          <a:p>
            <a:pPr marL="0" lvl="0" indent="0" algn="l" rtl="0">
              <a:spcBef>
                <a:spcPts val="1600"/>
              </a:spcBef>
              <a:spcAft>
                <a:spcPts val="0"/>
              </a:spcAft>
              <a:buNone/>
            </a:pPr>
            <a:r>
              <a:rPr lang="en" b="1" u="sng"/>
              <a:t>Stressors as a caregiver</a:t>
            </a:r>
            <a:endParaRPr b="1" u="sng"/>
          </a:p>
          <a:p>
            <a:pPr marL="457200" lvl="0" indent="-342900" algn="l" rtl="0">
              <a:spcBef>
                <a:spcPts val="1600"/>
              </a:spcBef>
              <a:spcAft>
                <a:spcPts val="0"/>
              </a:spcAft>
              <a:buSzPts val="1800"/>
              <a:buChar char="●"/>
            </a:pPr>
            <a:r>
              <a:rPr lang="en"/>
              <a:t>Health &amp; wellbeing</a:t>
            </a:r>
            <a:endParaRPr/>
          </a:p>
          <a:p>
            <a:pPr marL="457200" lvl="0" indent="-342900" algn="l" rtl="0">
              <a:spcBef>
                <a:spcPts val="0"/>
              </a:spcBef>
              <a:spcAft>
                <a:spcPts val="0"/>
              </a:spcAft>
              <a:buSzPts val="1800"/>
              <a:buChar char="●"/>
            </a:pPr>
            <a:r>
              <a:rPr lang="en"/>
              <a:t>Resource barriers</a:t>
            </a:r>
            <a:endParaRPr/>
          </a:p>
          <a:p>
            <a:pPr marL="457200" lvl="0" indent="-342900" algn="l" rtl="0">
              <a:spcBef>
                <a:spcPts val="0"/>
              </a:spcBef>
              <a:spcAft>
                <a:spcPts val="0"/>
              </a:spcAft>
              <a:buSzPts val="1800"/>
              <a:buChar char="●"/>
            </a:pPr>
            <a:r>
              <a:rPr lang="en"/>
              <a:t>Workplace</a:t>
            </a:r>
            <a:endParaRPr/>
          </a:p>
        </p:txBody>
      </p:sp>
      <p:pic>
        <p:nvPicPr>
          <p:cNvPr id="137" name="Google Shape;137;p21"/>
          <p:cNvPicPr preferRelativeResize="0"/>
          <p:nvPr/>
        </p:nvPicPr>
        <p:blipFill>
          <a:blip r:embed="rId5">
            <a:alphaModFix/>
          </a:blip>
          <a:stretch>
            <a:fillRect/>
          </a:stretch>
        </p:blipFill>
        <p:spPr>
          <a:xfrm>
            <a:off x="5580700" y="2387800"/>
            <a:ext cx="3357550" cy="311715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4856</Words>
  <Application>Microsoft Office PowerPoint</Application>
  <PresentationFormat>On-screen Show (16:9)</PresentationFormat>
  <Paragraphs>328</Paragraphs>
  <Slides>20</Slides>
  <Notes>20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20</vt:i4>
      </vt:variant>
    </vt:vector>
  </HeadingPairs>
  <TitlesOfParts>
    <vt:vector size="22" baseType="lpstr">
      <vt:lpstr>Arial</vt:lpstr>
      <vt:lpstr>Simple Light</vt:lpstr>
      <vt:lpstr>    COVID-19 Health Crisis: Getting Through This Together, School Social Work in a Changing Landscape</vt:lpstr>
      <vt:lpstr>Introduction </vt:lpstr>
      <vt:lpstr>Impact of COVID-19 on us as Mental Health Professionals</vt:lpstr>
      <vt:lpstr>Ethical Considerations</vt:lpstr>
      <vt:lpstr>Education Systems are Very Complex</vt:lpstr>
      <vt:lpstr>Continuum of Responses</vt:lpstr>
      <vt:lpstr>Delivery of SSW Services - Special Education </vt:lpstr>
      <vt:lpstr>Additional Considerations </vt:lpstr>
      <vt:lpstr>How to Talk with Families</vt:lpstr>
      <vt:lpstr>PowerPoint Presentation</vt:lpstr>
      <vt:lpstr>How to Talk with Families</vt:lpstr>
      <vt:lpstr>How to Talk with Families</vt:lpstr>
      <vt:lpstr>Resources to Support Your Practice </vt:lpstr>
      <vt:lpstr>Resources to support your Practice </vt:lpstr>
      <vt:lpstr>Resources to Support Your Practice</vt:lpstr>
      <vt:lpstr>SSWRL</vt:lpstr>
      <vt:lpstr>SSWAA Supporting SSW’s </vt:lpstr>
      <vt:lpstr>Questions</vt:lpstr>
      <vt:lpstr>PowerPoint Presentation</vt:lpstr>
      <vt:lpstr>Certificate of Attendance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Health Crisis: Getting Through This Together, School Social Work in a Changing Landscape</dc:title>
  <dc:creator>Alvarez, Michelle</dc:creator>
  <cp:lastModifiedBy>Rebecca Oliver</cp:lastModifiedBy>
  <cp:revision>3</cp:revision>
  <dcterms:modified xsi:type="dcterms:W3CDTF">2020-03-20T03:24:35Z</dcterms:modified>
</cp:coreProperties>
</file>