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58" r:id="rId3"/>
    <p:sldId id="269" r:id="rId4"/>
    <p:sldId id="268" r:id="rId5"/>
    <p:sldId id="267"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47" d="100"/>
          <a:sy n="47" d="100"/>
        </p:scale>
        <p:origin x="-1380"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EFD98-0510-4FD2-ACE9-D487D0926EBC}" type="datetimeFigureOut">
              <a:rPr lang="en-US" smtClean="0"/>
              <a:t>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9A8C1F-E8F1-42AA-B17D-DA0BDF1EF3B9}" type="slidenum">
              <a:rPr lang="en-US" smtClean="0"/>
              <a:t>‹#›</a:t>
            </a:fld>
            <a:endParaRPr lang="en-US"/>
          </a:p>
        </p:txBody>
      </p:sp>
    </p:spTree>
    <p:extLst>
      <p:ext uri="{BB962C8B-B14F-4D97-AF65-F5344CB8AC3E}">
        <p14:creationId xmlns:p14="http://schemas.microsoft.com/office/powerpoint/2010/main" val="104594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waa.org/associations/13190/files/Ratio%20Resolution%20StatementRev.pdf" TargetMode="External"/><Relationship Id="rId7" Type="http://schemas.openxmlformats.org/officeDocument/2006/relationships/hyperlink" Target="http://sswaa.org/associations/13190/files/SSWAA%20Practice%20Model%20Brochure.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swaa.org/displaycommon.cfm?an=1&amp;subarticlenbr=102" TargetMode="External"/><Relationship Id="rId5" Type="http://schemas.openxmlformats.org/officeDocument/2006/relationships/hyperlink" Target="http://www.socialworkers.org/pubs/code/code.asp" TargetMode="External"/><Relationship Id="rId4" Type="http://schemas.openxmlformats.org/officeDocument/2006/relationships/hyperlink" Target="http://sswaa.org/associations/13190/files/naswschoolsocialworkstandards.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aswdc.org/practice/standards/NASWSchoolSocialWorkStandards.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swaa.org/displaycommon.cfm?an=1&amp;subarticlenbr=45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Developed from 2011-2013 by a group</a:t>
            </a:r>
            <a:r>
              <a:rPr lang="en-US" baseline="0" dirty="0" smtClean="0"/>
              <a:t> of school social work academics and practitioners. Designed to be flexible given the wide range of school social work delivery models.</a:t>
            </a:r>
          </a:p>
          <a:p>
            <a:endParaRPr lang="en-US" dirty="0"/>
          </a:p>
        </p:txBody>
      </p:sp>
      <p:sp>
        <p:nvSpPr>
          <p:cNvPr id="4" name="Slide Number Placeholder 3"/>
          <p:cNvSpPr>
            <a:spLocks noGrp="1"/>
          </p:cNvSpPr>
          <p:nvPr>
            <p:ph type="sldNum" sz="quarter" idx="10"/>
          </p:nvPr>
        </p:nvSpPr>
        <p:spPr/>
        <p:txBody>
          <a:bodyPr/>
          <a:lstStyle/>
          <a:p>
            <a:fld id="{E765D3EE-193E-C34E-9F9D-011CDA01C9E0}" type="slidenum">
              <a:rPr lang="en-US" smtClean="0"/>
              <a:pPr/>
              <a:t>1</a:t>
            </a:fld>
            <a:endParaRPr lang="en-US"/>
          </a:p>
        </p:txBody>
      </p:sp>
    </p:spTree>
    <p:extLst>
      <p:ext uri="{BB962C8B-B14F-4D97-AF65-F5344CB8AC3E}">
        <p14:creationId xmlns:p14="http://schemas.microsoft.com/office/powerpoint/2010/main" val="109538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The Model</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Describes the skills and services needed for the delivery of high quality social work services in schools *   Promotes consistency to guide graduate education, credentialing, and professional practice  *   Provides a framework for the evaluation of services *   Empowers those concerned about school social work services with a coherent model to guide advocacy      efforts and service delivery decisions  *   Recommends a general </a:t>
            </a:r>
            <a:r>
              <a:rPr lang="en-US" sz="1200" b="1" u="none" kern="1200" dirty="0" smtClean="0">
                <a:solidFill>
                  <a:schemeClr val="tx1"/>
                </a:solidFill>
                <a:latin typeface="+mn-lt"/>
                <a:ea typeface="+mn-ea"/>
                <a:cs typeface="+mn-cs"/>
                <a:hlinkClick r:id="rId3"/>
              </a:rPr>
              <a:t>ratio of 1:250 students</a:t>
            </a:r>
            <a:r>
              <a:rPr lang="en-US" sz="1200" b="0" u="none" kern="1200" dirty="0" smtClean="0">
                <a:solidFill>
                  <a:schemeClr val="tx1"/>
                </a:solidFill>
                <a:latin typeface="+mn-lt"/>
                <a:ea typeface="+mn-ea"/>
                <a:cs typeface="+mn-cs"/>
                <a:hlinkClick r:id="rId3"/>
              </a:rPr>
              <a:t> depending on the characteristics and needs of the student      population served. Students with intensive needs would require a lower ratio *   Is to be used in conjunction with </a:t>
            </a:r>
            <a:r>
              <a:rPr lang="en-US" sz="1200" b="1" u="none" kern="1200" dirty="0" smtClean="0">
                <a:solidFill>
                  <a:schemeClr val="tx1"/>
                </a:solidFill>
                <a:latin typeface="+mn-lt"/>
                <a:ea typeface="+mn-ea"/>
                <a:cs typeface="+mn-cs"/>
                <a:hlinkClick r:id="rId4"/>
              </a:rPr>
              <a:t>NASW’s Standards for School Social Work Practice</a:t>
            </a:r>
            <a:r>
              <a:rPr lang="en-US" sz="1200" b="0" u="none" kern="1200" dirty="0" smtClean="0">
                <a:solidFill>
                  <a:schemeClr val="tx1"/>
                </a:solidFill>
                <a:latin typeface="+mn-lt"/>
                <a:ea typeface="+mn-ea"/>
                <a:cs typeface="+mn-cs"/>
                <a:hlinkClick r:id="rId4"/>
              </a:rPr>
              <a:t> and </a:t>
            </a:r>
            <a:r>
              <a:rPr lang="en-US" sz="1200" b="1" u="none" kern="1200" dirty="0" smtClean="0">
                <a:solidFill>
                  <a:schemeClr val="tx1"/>
                </a:solidFill>
                <a:latin typeface="+mn-lt"/>
                <a:ea typeface="+mn-ea"/>
                <a:cs typeface="+mn-cs"/>
                <a:hlinkClick r:id="rId5"/>
              </a:rPr>
              <a:t>Code of Ethics</a:t>
            </a:r>
            <a:r>
              <a:rPr lang="en-US" sz="1200" b="0" u="none" kern="1200" dirty="0" smtClean="0">
                <a:solidFill>
                  <a:schemeClr val="tx1"/>
                </a:solidFill>
                <a:latin typeface="+mn-lt"/>
                <a:ea typeface="+mn-ea"/>
                <a:cs typeface="+mn-cs"/>
                <a:hlinkClick r:id="rId5"/>
              </a:rPr>
              <a:t>, as       well as </a:t>
            </a:r>
            <a:r>
              <a:rPr lang="en-US" sz="1200" b="1" u="none" kern="1200" dirty="0" smtClean="0">
                <a:solidFill>
                  <a:schemeClr val="tx1"/>
                </a:solidFill>
                <a:latin typeface="+mn-lt"/>
                <a:ea typeface="+mn-ea"/>
                <a:cs typeface="+mn-cs"/>
                <a:hlinkClick r:id="rId6"/>
              </a:rPr>
              <a:t>SSWAA’s Ethical Guidelines Series</a:t>
            </a:r>
            <a:r>
              <a:rPr lang="en-US" sz="1200" b="0" u="none" kern="1200" dirty="0" smtClean="0">
                <a:solidFill>
                  <a:schemeClr val="tx1"/>
                </a:solidFill>
                <a:latin typeface="+mn-lt"/>
                <a:ea typeface="+mn-ea"/>
                <a:cs typeface="+mn-cs"/>
                <a:hlinkClick r:id="rId6"/>
              </a:rPr>
              <a:t>. *   Includes a </a:t>
            </a:r>
            <a:r>
              <a:rPr lang="en-US" sz="1200" b="1" u="none" kern="1200" dirty="0" smtClean="0">
                <a:solidFill>
                  <a:schemeClr val="tx1"/>
                </a:solidFill>
                <a:latin typeface="+mn-lt"/>
                <a:ea typeface="+mn-ea"/>
                <a:cs typeface="+mn-cs"/>
                <a:hlinkClick r:id="rId7"/>
              </a:rPr>
              <a:t>School Social Work Practice Model Brochure</a:t>
            </a:r>
            <a:r>
              <a:rPr lang="en-US" sz="1200" b="0" u="none" kern="1200" dirty="0" smtClean="0">
                <a:solidFill>
                  <a:schemeClr val="tx1"/>
                </a:solidFill>
                <a:latin typeface="+mn-lt"/>
                <a:ea typeface="+mn-ea"/>
                <a:cs typeface="+mn-cs"/>
                <a:hlinkClick r:id="rId7"/>
              </a:rPr>
              <a:t>, School Social Work Practice Model PowerPoint       (pending), and an evaluation handout (pending).</a:t>
            </a:r>
            <a:endParaRPr lang="en-US" sz="1200" b="0" u="none" kern="1200" dirty="0" smtClean="0">
              <a:solidFill>
                <a:schemeClr val="tx1"/>
              </a:solidFill>
              <a:latin typeface="+mn-lt"/>
              <a:ea typeface="+mn-ea"/>
              <a:cs typeface="+mn-cs"/>
            </a:endParaRPr>
          </a:p>
          <a:p>
            <a:endParaRPr lang="en-US" dirty="0" smtClean="0"/>
          </a:p>
          <a:p>
            <a:r>
              <a:rPr lang="en-US" sz="1200" b="1" kern="1200" dirty="0" smtClean="0">
                <a:solidFill>
                  <a:schemeClr val="tx1"/>
                </a:solidFill>
                <a:latin typeface="+mn-lt"/>
                <a:ea typeface="+mn-ea"/>
                <a:cs typeface="+mn-cs"/>
              </a:rPr>
              <a:t>Advantages of Adopting the Model</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Improve academic and behavioral outcomes *   Help to ensure delivery of scientifically supported education, behavior, and mental health services *   Promote a school climate and culture conducive to student learning and teaching excellence *   Maximize school-based and community resources</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School Social Workers</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Are trained mental health professionals *   Have a degree in social work *   Provide services related to a person’s social, emotional, and life adjustment to school and society *   Are the link between home, school, and community in providing services to students, families, and school       personnel *   Promote and support students’ academic and social success </a:t>
            </a:r>
            <a:endParaRPr lang="en-US" dirty="0"/>
          </a:p>
        </p:txBody>
      </p:sp>
      <p:sp>
        <p:nvSpPr>
          <p:cNvPr id="4" name="Slide Number Placeholder 3"/>
          <p:cNvSpPr>
            <a:spLocks noGrp="1"/>
          </p:cNvSpPr>
          <p:nvPr>
            <p:ph type="sldNum" sz="quarter" idx="10"/>
          </p:nvPr>
        </p:nvSpPr>
        <p:spPr/>
        <p:txBody>
          <a:bodyPr/>
          <a:lstStyle/>
          <a:p>
            <a:fld id="{E765D3EE-193E-C34E-9F9D-011CDA01C9E0}" type="slidenum">
              <a:rPr lang="en-US" smtClean="0"/>
              <a:pPr/>
              <a:t>2</a:t>
            </a:fld>
            <a:endParaRPr lang="en-US"/>
          </a:p>
        </p:txBody>
      </p:sp>
    </p:spTree>
    <p:extLst>
      <p:ext uri="{BB962C8B-B14F-4D97-AF65-F5344CB8AC3E}">
        <p14:creationId xmlns:p14="http://schemas.microsoft.com/office/powerpoint/2010/main" val="226889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The roles and responsibilities of school social workers vary significantly across schools, districts, states, and countries. </a:t>
            </a:r>
          </a:p>
          <a:p>
            <a:pPr marL="0" indent="0">
              <a:buFont typeface="Arial"/>
              <a:buNone/>
            </a:pP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The purpose of the School Social Work Practice Model is </a:t>
            </a:r>
          </a:p>
          <a:p>
            <a:pPr marL="628650" lvl="1" indent="-171450">
              <a:buFont typeface="Arial"/>
              <a:buChar char="•"/>
            </a:pPr>
            <a:r>
              <a:rPr lang="en-US" sz="1200" kern="1200" dirty="0" smtClean="0">
                <a:solidFill>
                  <a:schemeClr val="tx1"/>
                </a:solidFill>
                <a:effectLst/>
                <a:latin typeface="+mn-lt"/>
                <a:ea typeface="+mn-ea"/>
                <a:cs typeface="+mn-cs"/>
              </a:rPr>
              <a:t>(1) to articulate the skills and services that can be expected from school social workers, and </a:t>
            </a:r>
          </a:p>
          <a:p>
            <a:pPr marL="628650" lvl="1" indent="-171450">
              <a:buFont typeface="Arial"/>
              <a:buChar char="•"/>
            </a:pPr>
            <a:r>
              <a:rPr lang="en-US" sz="1200" kern="1200" dirty="0" smtClean="0">
                <a:solidFill>
                  <a:schemeClr val="tx1"/>
                </a:solidFill>
                <a:effectLst/>
                <a:latin typeface="+mn-lt"/>
                <a:ea typeface="+mn-ea"/>
                <a:cs typeface="+mn-cs"/>
              </a:rPr>
              <a:t>(2) to promote consistency in undergraduate and graduate social work education, credentialing, and professional practice, with the goal of improving academic and behavioral outcomes.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Overview</a:t>
            </a:r>
          </a:p>
          <a:p>
            <a:pPr marL="171450" indent="-171450">
              <a:buFont typeface="Arial"/>
              <a:buChar char="•"/>
            </a:pPr>
            <a:r>
              <a:rPr lang="en-US" sz="1200" kern="1200" dirty="0" smtClean="0">
                <a:solidFill>
                  <a:schemeClr val="tx1"/>
                </a:solidFill>
                <a:effectLst/>
                <a:latin typeface="+mn-lt"/>
                <a:ea typeface="+mn-ea"/>
                <a:cs typeface="+mn-cs"/>
              </a:rPr>
              <a:t>The Practice Model encourages school social workers to simultaneously </a:t>
            </a:r>
            <a:r>
              <a:rPr lang="en-US" sz="1200" b="0" kern="1200" dirty="0" smtClean="0">
                <a:solidFill>
                  <a:schemeClr val="tx1"/>
                </a:solidFill>
                <a:effectLst/>
                <a:latin typeface="+mn-lt"/>
                <a:ea typeface="+mn-ea"/>
                <a:cs typeface="+mn-cs"/>
              </a:rPr>
              <a:t>1) provide evidence-based educational, behavioral, and mental health services; 2) promote school climate and culture conducive to learning; and 3) maximize access to school-based and community-based resources. School social workers are expected to possess advanced knowledge and technical skills to guide their practice in these three areas. </a:t>
            </a:r>
          </a:p>
          <a:p>
            <a:pPr marL="0" indent="0">
              <a:buFont typeface="Arial"/>
              <a:buNone/>
            </a:pP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There are a variety of factors that influence the percentage of time school social workers allocate to these different roles. The most obvious factor is the ratio of Full Time Equivalence to the number of students served. For all of the practices and key constructs in this model to be implemented effectively, a full-time social worker is required, which is approximately a 1-250 school social worker-student ratio. This estimate will vary depending on several factors, such as the percentage of high-risk students, the experience and expertise of the school social worker, and the availability of other services in the school and the community. Other factors that may affect the job description of school social workers are the priorities and expectations of the school/district. </a:t>
            </a:r>
          </a:p>
          <a:p>
            <a:pPr marL="171450" indent="-171450">
              <a:buFont typeface="Arial"/>
              <a:buChar char="•"/>
            </a:pP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Each of the practice features is supported by historical school social work scholarship and research that serve to delineate this specialized form of professional social work practice. The following key constructs are infused into each practice features</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1) </a:t>
            </a:r>
            <a:r>
              <a:rPr lang="en-US" sz="1200" b="0" kern="1200" dirty="0" smtClean="0">
                <a:solidFill>
                  <a:schemeClr val="tx1"/>
                </a:solidFill>
                <a:effectLst/>
                <a:latin typeface="+mn-lt"/>
                <a:ea typeface="+mn-ea"/>
                <a:cs typeface="+mn-cs"/>
              </a:rPr>
              <a:t>Home-school-community linkages,</a:t>
            </a:r>
            <a:r>
              <a:rPr lang="en-US" sz="1200" b="0" kern="1200" baseline="0" dirty="0" smtClean="0">
                <a:solidFill>
                  <a:schemeClr val="tx1"/>
                </a:solidFill>
                <a:effectLst/>
                <a:latin typeface="+mn-lt"/>
                <a:ea typeface="+mn-ea"/>
                <a:cs typeface="+mn-cs"/>
              </a:rPr>
              <a:t> 2) </a:t>
            </a:r>
            <a:r>
              <a:rPr lang="en-US" sz="1200" b="0" kern="1200" dirty="0" smtClean="0">
                <a:solidFill>
                  <a:schemeClr val="tx1"/>
                </a:solidFill>
                <a:effectLst/>
                <a:latin typeface="+mn-lt"/>
                <a:ea typeface="+mn-ea"/>
                <a:cs typeface="+mn-cs"/>
              </a:rPr>
              <a:t>Ethical guidelines and educational policy,</a:t>
            </a:r>
            <a:r>
              <a:rPr lang="en-US" sz="1200" b="0" kern="1200" baseline="0" dirty="0" smtClean="0">
                <a:solidFill>
                  <a:schemeClr val="tx1"/>
                </a:solidFill>
                <a:effectLst/>
                <a:latin typeface="+mn-lt"/>
                <a:ea typeface="+mn-ea"/>
                <a:cs typeface="+mn-cs"/>
              </a:rPr>
              <a:t> 3) </a:t>
            </a:r>
            <a:r>
              <a:rPr lang="en-US" sz="1200" b="0" kern="1200" dirty="0" smtClean="0">
                <a:solidFill>
                  <a:schemeClr val="tx1"/>
                </a:solidFill>
                <a:effectLst/>
                <a:latin typeface="+mn-lt"/>
                <a:ea typeface="+mn-ea"/>
                <a:cs typeface="+mn-cs"/>
              </a:rPr>
              <a:t>Education rights and advocacy,</a:t>
            </a:r>
            <a:r>
              <a:rPr lang="en-US" sz="1200" b="0" kern="1200" baseline="0" dirty="0" smtClean="0">
                <a:solidFill>
                  <a:schemeClr val="tx1"/>
                </a:solidFill>
                <a:effectLst/>
                <a:latin typeface="+mn-lt"/>
                <a:ea typeface="+mn-ea"/>
                <a:cs typeface="+mn-cs"/>
              </a:rPr>
              <a:t> and 4) </a:t>
            </a:r>
            <a:r>
              <a:rPr lang="en-US" sz="1200" b="0" kern="1200" dirty="0" smtClean="0">
                <a:solidFill>
                  <a:schemeClr val="tx1"/>
                </a:solidFill>
                <a:effectLst/>
                <a:latin typeface="+mn-lt"/>
                <a:ea typeface="+mn-ea"/>
                <a:cs typeface="+mn-cs"/>
              </a:rPr>
              <a:t>Data-based decision-making</a:t>
            </a:r>
            <a:endParaRPr lang="en-US" b="0" dirty="0"/>
          </a:p>
        </p:txBody>
      </p:sp>
      <p:sp>
        <p:nvSpPr>
          <p:cNvPr id="4" name="Slide Number Placeholder 3"/>
          <p:cNvSpPr>
            <a:spLocks noGrp="1"/>
          </p:cNvSpPr>
          <p:nvPr>
            <p:ph type="sldNum" sz="quarter" idx="10"/>
          </p:nvPr>
        </p:nvSpPr>
        <p:spPr/>
        <p:txBody>
          <a:bodyPr/>
          <a:lstStyle/>
          <a:p>
            <a:fld id="{E765D3EE-193E-C34E-9F9D-011CDA01C9E0}" type="slidenum">
              <a:rPr lang="en-US" smtClean="0"/>
              <a:pPr/>
              <a:t>3</a:t>
            </a:fld>
            <a:endParaRPr lang="en-US"/>
          </a:p>
        </p:txBody>
      </p:sp>
    </p:spTree>
    <p:extLst>
      <p:ext uri="{BB962C8B-B14F-4D97-AF65-F5344CB8AC3E}">
        <p14:creationId xmlns:p14="http://schemas.microsoft.com/office/powerpoint/2010/main" val="150419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Providing evidence-based education, behavior, and mental health services to support academic and behavior outcomes constitutes the primary direct service component of school social work practice. School social workers have expertise in child and family work that is unique because it also incorporates school and community stressors that interfere with educational success.  In addition, school social workers’ consultative skills can assist other school staff in implementing interventions with fidelity. This practice feature is accomplished by: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Implementing multi-tiered programs and practices, </a:t>
            </a:r>
          </a:p>
          <a:p>
            <a:pPr lvl="0"/>
            <a:r>
              <a:rPr lang="en-US" sz="1200" kern="1200" dirty="0" smtClean="0">
                <a:solidFill>
                  <a:schemeClr val="tx1"/>
                </a:solidFill>
                <a:effectLst/>
                <a:latin typeface="+mn-lt"/>
                <a:ea typeface="+mn-ea"/>
                <a:cs typeface="+mn-cs"/>
              </a:rPr>
              <a:t>Monitoring progress, and </a:t>
            </a:r>
          </a:p>
          <a:p>
            <a:pPr lvl="0"/>
            <a:r>
              <a:rPr lang="en-US" sz="1200" kern="1200" dirty="0" smtClean="0">
                <a:solidFill>
                  <a:schemeClr val="tx1"/>
                </a:solidFill>
                <a:effectLst/>
                <a:latin typeface="+mn-lt"/>
                <a:ea typeface="+mn-ea"/>
                <a:cs typeface="+mn-cs"/>
              </a:rPr>
              <a:t>Evaluating effectiveness </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School social workers are expected to possess advanced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knowledge and technical skills to guide their practice in these three areas.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proportion of their time that school social workers engage in each practice varies widely depending on contextual factors, including the needs of the community, school, families, and students served. </a:t>
            </a:r>
            <a:endParaRPr lang="en-US" dirty="0" smtClean="0"/>
          </a:p>
          <a:p>
            <a:endParaRPr lang="en-US" dirty="0"/>
          </a:p>
        </p:txBody>
      </p:sp>
      <p:sp>
        <p:nvSpPr>
          <p:cNvPr id="4" name="Slide Number Placeholder 3"/>
          <p:cNvSpPr>
            <a:spLocks noGrp="1"/>
          </p:cNvSpPr>
          <p:nvPr>
            <p:ph type="sldNum" sz="quarter" idx="10"/>
          </p:nvPr>
        </p:nvSpPr>
        <p:spPr/>
        <p:txBody>
          <a:bodyPr/>
          <a:lstStyle/>
          <a:p>
            <a:fld id="{E765D3EE-193E-C34E-9F9D-011CDA01C9E0}" type="slidenum">
              <a:rPr lang="en-US" smtClean="0"/>
              <a:pPr/>
              <a:t>6</a:t>
            </a:fld>
            <a:endParaRPr lang="en-US"/>
          </a:p>
        </p:txBody>
      </p:sp>
    </p:spTree>
    <p:extLst>
      <p:ext uri="{BB962C8B-B14F-4D97-AF65-F5344CB8AC3E}">
        <p14:creationId xmlns:p14="http://schemas.microsoft.com/office/powerpoint/2010/main" val="1060592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Promoting school climate and culture conducive to learning refers to the psycho-social environment that fosters academic engagement and achievement. Schools with contexts conducive to learning have: 1) policies and procedures that produce safe and orderly environments; 2) capacity-building efforts to promote effective practices; and 3) supportive relationships within and between students, families, school staff, and community partners. Implementing this practice feature is accomplished by: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Promoting effective school policies and administrative procedures </a:t>
            </a:r>
          </a:p>
          <a:p>
            <a:pPr lvl="0"/>
            <a:r>
              <a:rPr lang="en-US" sz="1200" kern="1200" dirty="0" smtClean="0">
                <a:solidFill>
                  <a:schemeClr val="tx1"/>
                </a:solidFill>
                <a:effectLst/>
                <a:latin typeface="+mn-lt"/>
                <a:ea typeface="+mn-ea"/>
                <a:cs typeface="+mn-cs"/>
              </a:rPr>
              <a:t>Enhancing professional capacity of school personnel</a:t>
            </a:r>
          </a:p>
          <a:p>
            <a:r>
              <a:rPr lang="en-US" sz="1200" kern="1200" dirty="0" smtClean="0">
                <a:solidFill>
                  <a:schemeClr val="tx1"/>
                </a:solidFill>
                <a:effectLst/>
                <a:latin typeface="+mn-lt"/>
                <a:ea typeface="+mn-ea"/>
                <a:cs typeface="+mn-cs"/>
              </a:rPr>
              <a:t>Facilitating engagement between student, family, school, and community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765D3EE-193E-C34E-9F9D-011CDA01C9E0}" type="slidenum">
              <a:rPr lang="en-US" smtClean="0"/>
              <a:pPr/>
              <a:t>7</a:t>
            </a:fld>
            <a:endParaRPr lang="en-US"/>
          </a:p>
        </p:txBody>
      </p:sp>
    </p:spTree>
    <p:extLst>
      <p:ext uri="{BB962C8B-B14F-4D97-AF65-F5344CB8AC3E}">
        <p14:creationId xmlns:p14="http://schemas.microsoft.com/office/powerpoint/2010/main" val="3562887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Maximizing school-based and community-based resources constitutes the primary indirect or macro-practice component of school social work services. This involves coordinating available services within the school or reaching out to community partners to secure services to meet school needs. School social workers have extensive knowledge about school system services as well as the scope of services available within the community, and they possess the skills to navigate these service delivery systems (e.g., health, mental health, child welfare, and juvenile justice). As a part of their role in the school system, school social workers challenge barriers to accessing school-based and community-based resources that support academic and behavioral success. This practice feature is accomplished by: </a:t>
            </a:r>
          </a:p>
          <a:p>
            <a:pPr lvl="0"/>
            <a:r>
              <a:rPr lang="en-US" sz="1200" kern="1200" dirty="0" smtClean="0">
                <a:solidFill>
                  <a:schemeClr val="tx1"/>
                </a:solidFill>
                <a:effectLst/>
                <a:latin typeface="+mn-lt"/>
                <a:ea typeface="+mn-ea"/>
                <a:cs typeface="+mn-cs"/>
              </a:rPr>
              <a:t>Promoting a continuum of services</a:t>
            </a:r>
          </a:p>
          <a:p>
            <a:pPr lvl="0"/>
            <a:r>
              <a:rPr lang="en-US" sz="1200" kern="1200" dirty="0" smtClean="0">
                <a:solidFill>
                  <a:schemeClr val="tx1"/>
                </a:solidFill>
                <a:effectLst/>
                <a:latin typeface="+mn-lt"/>
                <a:ea typeface="+mn-ea"/>
                <a:cs typeface="+mn-cs"/>
              </a:rPr>
              <a:t>Mobilizing resources and promoting assets</a:t>
            </a:r>
          </a:p>
          <a:p>
            <a:pPr lvl="0"/>
            <a:r>
              <a:rPr lang="en-US" sz="1200" kern="1200" dirty="0" smtClean="0">
                <a:solidFill>
                  <a:schemeClr val="tx1"/>
                </a:solidFill>
                <a:effectLst/>
                <a:latin typeface="+mn-lt"/>
                <a:ea typeface="+mn-ea"/>
                <a:cs typeface="+mn-cs"/>
              </a:rPr>
              <a:t>Providing innovative leadership, interdisciplinary collaboration, systems coordination, and professional consultation.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65D3EE-193E-C34E-9F9D-011CDA01C9E0}" type="slidenum">
              <a:rPr lang="en-US" smtClean="0"/>
              <a:pPr/>
              <a:t>8</a:t>
            </a:fld>
            <a:endParaRPr lang="en-US"/>
          </a:p>
        </p:txBody>
      </p:sp>
    </p:spTree>
    <p:extLst>
      <p:ext uri="{BB962C8B-B14F-4D97-AF65-F5344CB8AC3E}">
        <p14:creationId xmlns:p14="http://schemas.microsoft.com/office/powerpoint/2010/main" val="335175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school social work practice is supported by historical scholarship and research that delineates this specialized form of professional social work practice. </a:t>
            </a:r>
          </a:p>
          <a:p>
            <a:pPr marL="171450" marR="0" indent="-171450" algn="l" defTabSz="457200" rtl="0" eaLnBrk="1" fontAlgn="auto" latinLnBrk="0" hangingPunct="1">
              <a:lnSpc>
                <a:spcPct val="100000"/>
              </a:lnSpc>
              <a:spcBef>
                <a:spcPts val="0"/>
              </a:spcBef>
              <a:spcAft>
                <a:spcPts val="0"/>
              </a:spcAft>
              <a:buClrTx/>
              <a:buSzTx/>
              <a:buFont typeface="Wingdings" charset="2"/>
              <a:buChar char="v"/>
              <a:tabLst/>
              <a:defRPr/>
            </a:pPr>
            <a:r>
              <a:rPr lang="en-US" sz="1200" kern="1200" dirty="0" smtClean="0">
                <a:solidFill>
                  <a:schemeClr val="tx1"/>
                </a:solidFill>
                <a:effectLst/>
                <a:latin typeface="+mn-lt"/>
                <a:ea typeface="+mn-ea"/>
                <a:cs typeface="+mn-cs"/>
              </a:rPr>
              <a:t>The following key constructs are </a:t>
            </a:r>
            <a:r>
              <a:rPr lang="en-US" sz="1200" b="1" kern="1200" dirty="0" smtClean="0">
                <a:solidFill>
                  <a:schemeClr val="tx1"/>
                </a:solidFill>
                <a:effectLst/>
                <a:latin typeface="+mn-lt"/>
                <a:ea typeface="+mn-ea"/>
                <a:cs typeface="+mn-cs"/>
              </a:rPr>
              <a:t>infused into each practice. </a:t>
            </a:r>
            <a:endParaRPr lang="en-US" b="1" dirty="0" smtClean="0"/>
          </a:p>
          <a:p>
            <a:endParaRPr lang="en-US" dirty="0" smtClean="0"/>
          </a:p>
          <a:p>
            <a:r>
              <a:rPr lang="en-US" sz="1200" b="1" kern="1200" dirty="0" smtClean="0">
                <a:solidFill>
                  <a:schemeClr val="tx1"/>
                </a:solidFill>
                <a:effectLst/>
                <a:latin typeface="+mn-lt"/>
                <a:ea typeface="+mn-ea"/>
                <a:cs typeface="+mn-cs"/>
              </a:rPr>
              <a:t>Home-school-community linkages </a:t>
            </a:r>
            <a:endParaRPr lang="en-US" b="1" dirty="0" smtClean="0"/>
          </a:p>
          <a:p>
            <a:pPr lvl="1"/>
            <a:r>
              <a:rPr lang="en-US" sz="1200" kern="1200" dirty="0" smtClean="0">
                <a:solidFill>
                  <a:schemeClr val="tx1"/>
                </a:solidFill>
                <a:effectLst/>
                <a:latin typeface="+mn-lt"/>
                <a:ea typeface="+mn-ea"/>
                <a:cs typeface="+mn-cs"/>
              </a:rPr>
              <a:t>Academic achievement and behavior are </a:t>
            </a:r>
            <a:r>
              <a:rPr lang="en-US" sz="1200" b="1" kern="1200" dirty="0" smtClean="0">
                <a:solidFill>
                  <a:schemeClr val="tx1"/>
                </a:solidFill>
                <a:effectLst/>
                <a:latin typeface="+mn-lt"/>
                <a:ea typeface="+mn-ea"/>
                <a:cs typeface="+mn-cs"/>
              </a:rPr>
              <a:t>profoundly impacted by the environment</a:t>
            </a:r>
            <a:r>
              <a:rPr lang="en-US" sz="1200" kern="1200" dirty="0" smtClean="0">
                <a:solidFill>
                  <a:schemeClr val="tx1"/>
                </a:solidFill>
                <a:effectLst/>
                <a:latin typeface="+mn-lt"/>
                <a:ea typeface="+mn-ea"/>
                <a:cs typeface="+mn-cs"/>
              </a:rPr>
              <a:t>, including relationships and interactions across home, school, and community settings. Facilitating communication and promoting linkages across these systems is a central characteristic of school social work practice. </a:t>
            </a:r>
            <a:endParaRPr lang="en-US" dirty="0" smtClean="0"/>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Ethical guidelines and educational policy </a:t>
            </a:r>
            <a:endParaRPr lang="en-US" b="1" dirty="0" smtClean="0"/>
          </a:p>
          <a:p>
            <a:pPr lvl="1"/>
            <a:r>
              <a:rPr lang="en-US" sz="1200" kern="1200" dirty="0" smtClean="0">
                <a:solidFill>
                  <a:schemeClr val="tx1"/>
                </a:solidFill>
                <a:effectLst/>
                <a:latin typeface="+mn-lt"/>
                <a:ea typeface="+mn-ea"/>
                <a:cs typeface="+mn-cs"/>
              </a:rPr>
              <a:t>School social workers follow professional ethical guidelines and carry out federal and state educational policy to provide the highest level of school social work practice. The National Association of Social Workers (NASW) Code of Ethics and School Social Work Association of America (SSWAA) Ethical Guideline Series define expectations for ethical school social work practice. </a:t>
            </a:r>
          </a:p>
          <a:p>
            <a:pPr lvl="1"/>
            <a:r>
              <a:rPr lang="en-US" sz="1200" kern="1200" dirty="0" smtClean="0">
                <a:solidFill>
                  <a:schemeClr val="tx1"/>
                </a:solidFill>
                <a:effectLst/>
                <a:latin typeface="+mn-lt"/>
                <a:ea typeface="+mn-ea"/>
                <a:cs typeface="+mn-cs"/>
              </a:rPr>
              <a:t>	School social work literature further facilitates accountability by promoting the </a:t>
            </a:r>
            <a:r>
              <a:rPr lang="en-US" sz="1200" b="1" kern="1200" dirty="0" smtClean="0">
                <a:solidFill>
                  <a:schemeClr val="tx1"/>
                </a:solidFill>
                <a:effectLst/>
                <a:latin typeface="+mn-lt"/>
                <a:ea typeface="+mn-ea"/>
                <a:cs typeface="+mn-cs"/>
              </a:rPr>
              <a:t>use of an ethical decision-making</a:t>
            </a:r>
            <a:r>
              <a:rPr lang="en-US" sz="1200" kern="1200" dirty="0" smtClean="0">
                <a:solidFill>
                  <a:schemeClr val="tx1"/>
                </a:solidFill>
                <a:effectLst/>
                <a:latin typeface="+mn-lt"/>
                <a:ea typeface="+mn-ea"/>
                <a:cs typeface="+mn-cs"/>
              </a:rPr>
              <a:t> model when applying laws, policies, and codes to specific school dilemmas. The Code of Ethics emphasizes the need for </a:t>
            </a:r>
            <a:r>
              <a:rPr lang="en-US" sz="1200" b="1" kern="1200" dirty="0" smtClean="0">
                <a:solidFill>
                  <a:schemeClr val="tx1"/>
                </a:solidFill>
                <a:effectLst/>
                <a:latin typeface="+mn-lt"/>
                <a:ea typeface="+mn-ea"/>
                <a:cs typeface="+mn-cs"/>
              </a:rPr>
              <a:t>continuous professional development</a:t>
            </a:r>
            <a:r>
              <a:rPr lang="en-US" sz="1200" kern="1200" dirty="0" smtClean="0">
                <a:solidFill>
                  <a:schemeClr val="tx1"/>
                </a:solidFill>
                <a:effectLst/>
                <a:latin typeface="+mn-lt"/>
                <a:ea typeface="+mn-ea"/>
                <a:cs typeface="+mn-cs"/>
              </a:rPr>
              <a:t> to keep abreast of evidenced-based practices in the field, and reflection on evidence-based practices to ensure that they fit the context and culture of the school setting. </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Education rights and advocacy </a:t>
            </a:r>
            <a:endParaRPr lang="en-US" b="1" dirty="0" smtClean="0"/>
          </a:p>
          <a:p>
            <a:pPr lvl="1"/>
            <a:r>
              <a:rPr lang="en-US" sz="1200" kern="1200" dirty="0" smtClean="0">
                <a:solidFill>
                  <a:schemeClr val="tx1"/>
                </a:solidFill>
                <a:effectLst/>
                <a:latin typeface="+mn-lt"/>
                <a:ea typeface="+mn-ea"/>
                <a:cs typeface="+mn-cs"/>
              </a:rPr>
              <a:t>School social workers address the ways in which </a:t>
            </a:r>
            <a:r>
              <a:rPr lang="en-US" sz="1200" b="1" kern="1200" dirty="0" smtClean="0">
                <a:solidFill>
                  <a:schemeClr val="tx1"/>
                </a:solidFill>
                <a:effectLst/>
                <a:latin typeface="+mn-lt"/>
                <a:ea typeface="+mn-ea"/>
                <a:cs typeface="+mn-cs"/>
              </a:rPr>
              <a:t>structural inequalities and school processes </a:t>
            </a:r>
            <a:r>
              <a:rPr lang="en-US" sz="1200" kern="1200" dirty="0" smtClean="0">
                <a:solidFill>
                  <a:schemeClr val="tx1"/>
                </a:solidFill>
                <a:effectLst/>
                <a:latin typeface="+mn-lt"/>
                <a:ea typeface="+mn-ea"/>
                <a:cs typeface="+mn-cs"/>
              </a:rPr>
              <a:t>affect school quality and educational outcomes. School social work practitioners are expected to raise issues of </a:t>
            </a:r>
            <a:r>
              <a:rPr lang="en-US" sz="1200" b="1" kern="1200" dirty="0" smtClean="0">
                <a:solidFill>
                  <a:schemeClr val="tx1"/>
                </a:solidFill>
                <a:effectLst/>
                <a:latin typeface="+mn-lt"/>
                <a:ea typeface="+mn-ea"/>
                <a:cs typeface="+mn-cs"/>
              </a:rPr>
              <a:t>diversity</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social and economic justice </a:t>
            </a:r>
            <a:r>
              <a:rPr lang="en-US" sz="1200" kern="1200" dirty="0" smtClean="0">
                <a:solidFill>
                  <a:schemeClr val="tx1"/>
                </a:solidFill>
                <a:effectLst/>
                <a:latin typeface="+mn-lt"/>
                <a:ea typeface="+mn-ea"/>
                <a:cs typeface="+mn-cs"/>
              </a:rPr>
              <a:t>that lead to school failure and educational disparities. </a:t>
            </a:r>
          </a:p>
          <a:p>
            <a:pPr lvl="1"/>
            <a:r>
              <a:rPr lang="en-US" sz="1200" kern="1200" dirty="0" smtClean="0">
                <a:solidFill>
                  <a:schemeClr val="tx1"/>
                </a:solidFill>
                <a:effectLst/>
                <a:latin typeface="+mn-lt"/>
                <a:ea typeface="+mn-ea"/>
                <a:cs typeface="+mn-cs"/>
              </a:rPr>
              <a:t>	School social workers should be able to balance their mandate as school employees to advocate for students and families with their mandate as social workers to help change policies and practices that undermine the dignity and worth of students. </a:t>
            </a:r>
            <a:endParaRPr lang="en-US" dirty="0" smtClean="0"/>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Data-based decision-making </a:t>
            </a:r>
            <a:endParaRPr lang="en-US" b="1" dirty="0" smtClean="0"/>
          </a:p>
          <a:p>
            <a:pPr lvl="1"/>
            <a:r>
              <a:rPr lang="en-US" sz="1200" kern="1200" dirty="0" smtClean="0">
                <a:solidFill>
                  <a:schemeClr val="tx1"/>
                </a:solidFill>
                <a:effectLst/>
                <a:latin typeface="+mn-lt"/>
                <a:ea typeface="+mn-ea"/>
                <a:cs typeface="+mn-cs"/>
              </a:rPr>
              <a:t>School social workers use the </a:t>
            </a:r>
            <a:r>
              <a:rPr lang="en-US" sz="1200" b="1" kern="1200" dirty="0" smtClean="0">
                <a:solidFill>
                  <a:schemeClr val="tx1"/>
                </a:solidFill>
                <a:effectLst/>
                <a:latin typeface="+mn-lt"/>
                <a:ea typeface="+mn-ea"/>
                <a:cs typeface="+mn-cs"/>
              </a:rPr>
              <a:t>best current research </a:t>
            </a:r>
            <a:r>
              <a:rPr lang="en-US" sz="1200" kern="1200" dirty="0" smtClean="0">
                <a:solidFill>
                  <a:schemeClr val="tx1"/>
                </a:solidFill>
                <a:effectLst/>
                <a:latin typeface="+mn-lt"/>
                <a:ea typeface="+mn-ea"/>
                <a:cs typeface="+mn-cs"/>
              </a:rPr>
              <a:t>to design and implement interventions. School social work services should be informed by the research literature, adapt empirically supported interventions to fit student needs, and routinely evaluate the effectiveness of policies, programs, and practices. </a:t>
            </a:r>
            <a:endParaRPr lang="en-US" dirty="0" smtClean="0"/>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65D3EE-193E-C34E-9F9D-011CDA01C9E0}" type="slidenum">
              <a:rPr lang="en-US" smtClean="0"/>
              <a:pPr/>
              <a:t>9</a:t>
            </a:fld>
            <a:endParaRPr lang="en-US"/>
          </a:p>
        </p:txBody>
      </p:sp>
    </p:spTree>
    <p:extLst>
      <p:ext uri="{BB962C8B-B14F-4D97-AF65-F5344CB8AC3E}">
        <p14:creationId xmlns:p14="http://schemas.microsoft.com/office/powerpoint/2010/main" val="1684429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Danielson Framework for Teaching: School Social Work</a:t>
            </a:r>
            <a:r>
              <a:rPr lang="en-US" sz="1200" kern="1200" dirty="0" smtClean="0">
                <a:solidFill>
                  <a:schemeClr val="tx1"/>
                </a:solidFill>
                <a:effectLst/>
                <a:latin typeface="+mn-lt"/>
                <a:ea typeface="+mn-ea"/>
                <a:cs typeface="+mn-cs"/>
              </a:rPr>
              <a:t> is cross-walked with the National Association of Social Workers Standards for School Social Work Services (2012) retrieved at </a:t>
            </a:r>
            <a:r>
              <a:rPr lang="en-US" sz="1200" u="sng" kern="1200" dirty="0" smtClean="0">
                <a:solidFill>
                  <a:schemeClr val="tx1"/>
                </a:solidFill>
                <a:effectLst/>
                <a:latin typeface="+mn-lt"/>
                <a:ea typeface="+mn-ea"/>
                <a:cs typeface="+mn-cs"/>
                <a:hlinkClick r:id="rId3"/>
              </a:rPr>
              <a:t>http://www.naswdc.org/practice/standards/NASWSchoolSocialWorkStandards.pdf</a:t>
            </a:r>
            <a:r>
              <a:rPr lang="en-US" sz="1200" kern="1200" dirty="0" smtClean="0">
                <a:solidFill>
                  <a:schemeClr val="tx1"/>
                </a:solidFill>
                <a:effectLst/>
                <a:latin typeface="+mn-lt"/>
                <a:ea typeface="+mn-ea"/>
                <a:cs typeface="+mn-cs"/>
              </a:rPr>
              <a:t> and with the School Social Work Association of America’s School Social Work Practice Model (2013) retrieved at </a:t>
            </a:r>
            <a:r>
              <a:rPr lang="en-US" sz="1200" u="sng" kern="1200" dirty="0" smtClean="0">
                <a:solidFill>
                  <a:schemeClr val="tx1"/>
                </a:solidFill>
                <a:effectLst/>
                <a:latin typeface="+mn-lt"/>
                <a:ea typeface="+mn-ea"/>
                <a:cs typeface="+mn-cs"/>
                <a:hlinkClick r:id="rId4"/>
              </a:rPr>
              <a:t>http://sswaa.org/displaycommon.cfm?an=1&amp;subarticlenbr=459</a:t>
            </a:r>
            <a:r>
              <a:rPr lang="en-US" dirty="0" smtClean="0">
                <a:effectLst/>
              </a:rPr>
              <a:t> </a:t>
            </a:r>
          </a:p>
          <a:p>
            <a:r>
              <a:rPr lang="en-US" dirty="0" smtClean="0">
                <a:effectLst/>
              </a:rPr>
              <a:t>Also </a:t>
            </a:r>
            <a:r>
              <a:rPr lang="en-US" sz="1200" kern="1200" dirty="0" smtClean="0">
                <a:solidFill>
                  <a:schemeClr val="tx1"/>
                </a:solidFill>
                <a:effectLst/>
                <a:latin typeface="+mn-lt"/>
                <a:ea typeface="+mn-ea"/>
                <a:cs typeface="+mn-cs"/>
              </a:rPr>
              <a:t>DC Public Schools and </a:t>
            </a:r>
            <a:r>
              <a:rPr lang="en-US" sz="1200" kern="1200" dirty="0" err="1" smtClean="0">
                <a:solidFill>
                  <a:schemeClr val="tx1"/>
                </a:solidFill>
                <a:effectLst/>
                <a:latin typeface="+mn-lt"/>
                <a:ea typeface="+mn-ea"/>
                <a:cs typeface="+mn-cs"/>
              </a:rPr>
              <a:t>Hillboro</a:t>
            </a:r>
            <a:r>
              <a:rPr lang="en-US" sz="1200" kern="1200" dirty="0" smtClean="0">
                <a:solidFill>
                  <a:schemeClr val="tx1"/>
                </a:solidFill>
                <a:effectLst/>
                <a:latin typeface="+mn-lt"/>
                <a:ea typeface="+mn-ea"/>
                <a:cs typeface="+mn-cs"/>
              </a:rPr>
              <a:t>, FL school district</a:t>
            </a:r>
            <a:endParaRPr lang="en-US" dirty="0"/>
          </a:p>
        </p:txBody>
      </p:sp>
      <p:sp>
        <p:nvSpPr>
          <p:cNvPr id="4" name="Slide Number Placeholder 3"/>
          <p:cNvSpPr>
            <a:spLocks noGrp="1"/>
          </p:cNvSpPr>
          <p:nvPr>
            <p:ph type="sldNum" sz="quarter" idx="10"/>
          </p:nvPr>
        </p:nvSpPr>
        <p:spPr/>
        <p:txBody>
          <a:bodyPr/>
          <a:lstStyle/>
          <a:p>
            <a:fld id="{E765D3EE-193E-C34E-9F9D-011CDA01C9E0}" type="slidenum">
              <a:rPr lang="en-US" smtClean="0"/>
              <a:pPr/>
              <a:t>10</a:t>
            </a:fld>
            <a:endParaRPr lang="en-US"/>
          </a:p>
        </p:txBody>
      </p:sp>
    </p:spTree>
    <p:extLst>
      <p:ext uri="{BB962C8B-B14F-4D97-AF65-F5344CB8AC3E}">
        <p14:creationId xmlns:p14="http://schemas.microsoft.com/office/powerpoint/2010/main" val="421356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9237D9F-B1DF-4267-BA54-3F3DDB78EC3C}" type="datetimeFigureOut">
              <a:rPr lang="en-US"/>
              <a:pPr/>
              <a:t>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BF4C07E-97B8-4C3C-BB12-F74EEE7903E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C35A2E9-C677-4D1D-BB40-B54921424008}" type="datetimeFigureOut">
              <a:rPr lang="en-US"/>
              <a:pPr/>
              <a:t>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F505304-F46D-4147-91F8-C645B57E974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8E6134A-5260-494E-A739-E191196093C6}" type="datetimeFigureOut">
              <a:rPr lang="en-US"/>
              <a:pPr/>
              <a:t>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2E18B38-7129-4F8B-AF3D-E2DE9156E0F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1A32E32-B1A4-45A3-895B-C6B5E67E5EEB}" type="datetimeFigureOut">
              <a:rPr lang="en-US"/>
              <a:pPr/>
              <a:t>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7EEF581-CFD8-436E-87F3-9B863C06D86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16BC024-675E-48A2-816C-4FFE474271EA}" type="datetimeFigureOut">
              <a:rPr lang="en-US"/>
              <a:pPr/>
              <a:t>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1221CB7-50C0-46AF-A9E3-9FDD4C7334A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FFE8821-6259-4B6C-9C1E-C256FACD9FBD}" type="datetimeFigureOut">
              <a:rPr lang="en-US"/>
              <a:pPr/>
              <a:t>1/3/2018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B407FC9-E96B-443B-83B3-AE19351F78C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A860BBE-373B-42FF-BEC4-DFF5EDCB8D52}" type="datetimeFigureOut">
              <a:rPr lang="en-US"/>
              <a:pPr/>
              <a:t>1/3/2018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74AE091-0C88-4093-9873-2619B02A0CA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D2D2097-8D33-4155-9404-1F481B6DFF0D}" type="datetimeFigureOut">
              <a:rPr lang="en-US"/>
              <a:pPr/>
              <a:t>1/3/2018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20D9244-142B-43EA-929F-AD4010E4365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947D09A-0DC8-46A5-A97C-58445FCDBE7B}" type="datetimeFigureOut">
              <a:rPr lang="en-US"/>
              <a:pPr/>
              <a:t>1/3/2018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1916A97-BBFB-495A-A3FB-4D51BAE0E05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37CB321-F5B7-41A3-A5DD-539E83D307E7}" type="datetimeFigureOut">
              <a:rPr lang="en-US"/>
              <a:pPr/>
              <a:t>1/3/2018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C1DCA3E-3265-40DF-93FC-577C3396413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FBA44D5-B5F9-42D8-8311-ED0D20340A7C}" type="datetimeFigureOut">
              <a:rPr lang="en-US"/>
              <a:pPr/>
              <a:t>1/3/2018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2D57276-DE5D-438C-9B13-D70FD406F7C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258888"/>
            <a:ext cx="8229600" cy="4867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ocialworkers.org/pubs/code/code.asp" TargetMode="External"/><Relationship Id="rId2" Type="http://schemas.openxmlformats.org/officeDocument/2006/relationships/hyperlink" Target="http://sswaa.org/associations/13190/files/naswschoolsocialworkstandards.pdf" TargetMode="External"/><Relationship Id="rId1" Type="http://schemas.openxmlformats.org/officeDocument/2006/relationships/slideLayout" Target="../slideLayouts/slideLayout2.xml"/><Relationship Id="rId5" Type="http://schemas.openxmlformats.org/officeDocument/2006/relationships/hyperlink" Target="http://sswaa.org/associations/13190/files/SSWAA%20Practice%20Model%20Brochure.pdf" TargetMode="External"/><Relationship Id="rId4" Type="http://schemas.openxmlformats.org/officeDocument/2006/relationships/hyperlink" Target="http://sswaa.org/displaycommon.cfm?an=1&amp;subarticlenbr=10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waa.org/displaycommon.cfm?an=1&amp;subarticlenbr=459" TargetMode="External"/><Relationship Id="rId2" Type="http://schemas.openxmlformats.org/officeDocument/2006/relationships/hyperlink" Target="mailto:ContactUs@sswa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School Social Work National Model </a:t>
            </a:r>
            <a:endParaRPr lang="en-US" b="1" dirty="0"/>
          </a:p>
        </p:txBody>
      </p:sp>
      <p:sp>
        <p:nvSpPr>
          <p:cNvPr id="3" name="Subtitle 2"/>
          <p:cNvSpPr>
            <a:spLocks noGrp="1"/>
          </p:cNvSpPr>
          <p:nvPr>
            <p:ph type="subTitle" idx="1"/>
          </p:nvPr>
        </p:nvSpPr>
        <p:spPr/>
        <p:txBody>
          <a:bodyPr/>
          <a:lstStyle/>
          <a:p>
            <a:r>
              <a:rPr lang="en-US" dirty="0" smtClean="0"/>
              <a:t>An Overview</a:t>
            </a:r>
            <a:endParaRPr lang="en-US" dirty="0"/>
          </a:p>
        </p:txBody>
      </p:sp>
    </p:spTree>
    <p:extLst>
      <p:ext uri="{BB962C8B-B14F-4D97-AF65-F5344CB8AC3E}">
        <p14:creationId xmlns:p14="http://schemas.microsoft.com/office/powerpoint/2010/main" val="4202637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001485"/>
            <a:ext cx="7874000" cy="1161143"/>
          </a:xfrm>
        </p:spPr>
        <p:txBody>
          <a:bodyPr>
            <a:normAutofit fontScale="90000"/>
          </a:bodyPr>
          <a:lstStyle/>
          <a:p>
            <a:r>
              <a:rPr lang="en-US" dirty="0"/>
              <a:t>National Evaluation Model of School Social Work Practice </a:t>
            </a:r>
            <a:br>
              <a:rPr lang="en-US" dirty="0"/>
            </a:br>
            <a:endParaRPr lang="en-US" dirty="0"/>
          </a:p>
        </p:txBody>
      </p:sp>
      <p:sp>
        <p:nvSpPr>
          <p:cNvPr id="3" name="Content Placeholder 2"/>
          <p:cNvSpPr>
            <a:spLocks noGrp="1"/>
          </p:cNvSpPr>
          <p:nvPr>
            <p:ph idx="1"/>
          </p:nvPr>
        </p:nvSpPr>
        <p:spPr>
          <a:xfrm>
            <a:off x="457200" y="2496457"/>
            <a:ext cx="8229600" cy="3629706"/>
          </a:xfrm>
        </p:spPr>
        <p:txBody>
          <a:bodyPr>
            <a:normAutofit lnSpcReduction="10000"/>
          </a:bodyPr>
          <a:lstStyle/>
          <a:p>
            <a:r>
              <a:rPr lang="en-US" smtClean="0"/>
              <a:t>Based on </a:t>
            </a:r>
            <a:r>
              <a:rPr lang="en-US" dirty="0"/>
              <a:t>Teacher Evaluation </a:t>
            </a:r>
            <a:r>
              <a:rPr lang="en-US" dirty="0" smtClean="0"/>
              <a:t>Frameworks</a:t>
            </a:r>
            <a:endParaRPr lang="en-US" strike="sngStrike" dirty="0" smtClean="0"/>
          </a:p>
          <a:p>
            <a:r>
              <a:rPr lang="en-US" dirty="0" smtClean="0"/>
              <a:t>Includes 4 domains</a:t>
            </a:r>
            <a:endParaRPr lang="en-US" dirty="0"/>
          </a:p>
          <a:p>
            <a:pPr lvl="1"/>
            <a:r>
              <a:rPr lang="en-US" dirty="0" smtClean="0"/>
              <a:t>Planning </a:t>
            </a:r>
            <a:r>
              <a:rPr lang="en-US" dirty="0"/>
              <a:t>and Preparation</a:t>
            </a:r>
            <a:endParaRPr lang="en-US" sz="2400" dirty="0"/>
          </a:p>
          <a:p>
            <a:pPr lvl="1"/>
            <a:r>
              <a:rPr lang="en-US" dirty="0"/>
              <a:t>Context for Learning</a:t>
            </a:r>
            <a:endParaRPr lang="en-US" sz="2400" dirty="0"/>
          </a:p>
          <a:p>
            <a:pPr lvl="1"/>
            <a:r>
              <a:rPr lang="en-US" dirty="0"/>
              <a:t>Service Delivery and Resources</a:t>
            </a:r>
            <a:endParaRPr lang="en-US" sz="2400" dirty="0"/>
          </a:p>
          <a:p>
            <a:pPr lvl="1"/>
            <a:r>
              <a:rPr lang="en-US" dirty="0"/>
              <a:t>Professional Responsibilities </a:t>
            </a:r>
            <a:endParaRPr lang="en-US" dirty="0" smtClean="0"/>
          </a:p>
          <a:p>
            <a:r>
              <a:rPr lang="en-US" dirty="0"/>
              <a:t> </a:t>
            </a:r>
            <a:r>
              <a:rPr lang="en-US" dirty="0" smtClean="0"/>
              <a:t>Performance Expectations</a:t>
            </a:r>
          </a:p>
          <a:p>
            <a:endParaRPr lang="en-US" dirty="0" smtClean="0"/>
          </a:p>
          <a:p>
            <a:endParaRPr lang="en-US" dirty="0" smtClean="0"/>
          </a:p>
        </p:txBody>
      </p:sp>
    </p:spTree>
    <p:extLst>
      <p:ext uri="{BB962C8B-B14F-4D97-AF65-F5344CB8AC3E}">
        <p14:creationId xmlns:p14="http://schemas.microsoft.com/office/powerpoint/2010/main" val="3313479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900331"/>
            <a:ext cx="8025618" cy="872197"/>
          </a:xfrm>
        </p:spPr>
        <p:txBody>
          <a:bodyPr/>
          <a:lstStyle/>
          <a:p>
            <a:r>
              <a:rPr lang="en-US" dirty="0" smtClean="0"/>
              <a:t>Supplemental Documents</a:t>
            </a:r>
            <a:endParaRPr lang="en-US" dirty="0"/>
          </a:p>
        </p:txBody>
      </p:sp>
      <p:sp>
        <p:nvSpPr>
          <p:cNvPr id="3" name="Content Placeholder 2"/>
          <p:cNvSpPr>
            <a:spLocks noGrp="1"/>
          </p:cNvSpPr>
          <p:nvPr>
            <p:ph idx="1"/>
          </p:nvPr>
        </p:nvSpPr>
        <p:spPr>
          <a:xfrm>
            <a:off x="457200" y="1772528"/>
            <a:ext cx="8229600" cy="4353635"/>
          </a:xfrm>
        </p:spPr>
        <p:txBody>
          <a:bodyPr/>
          <a:lstStyle/>
          <a:p>
            <a:r>
              <a:rPr lang="en-US" sz="2800" dirty="0" smtClean="0"/>
              <a:t>NASW’s </a:t>
            </a:r>
            <a:r>
              <a:rPr lang="en-US" sz="2800" dirty="0" smtClean="0">
                <a:hlinkClick r:id="rId2"/>
              </a:rPr>
              <a:t>Standards for School Social Work Practice</a:t>
            </a:r>
            <a:r>
              <a:rPr lang="en-US" sz="2800" dirty="0" smtClean="0"/>
              <a:t> </a:t>
            </a:r>
          </a:p>
          <a:p>
            <a:r>
              <a:rPr lang="en-US" sz="2800" dirty="0" smtClean="0"/>
              <a:t>NASW’s </a:t>
            </a:r>
            <a:r>
              <a:rPr lang="en-US" sz="2800" dirty="0" smtClean="0">
                <a:hlinkClick r:id="rId3"/>
              </a:rPr>
              <a:t>Code of Ethics</a:t>
            </a:r>
            <a:endParaRPr lang="en-US" sz="2800" dirty="0" smtClean="0"/>
          </a:p>
          <a:p>
            <a:r>
              <a:rPr lang="en-US" sz="2800" dirty="0" smtClean="0">
                <a:hlinkClick r:id="rId4"/>
              </a:rPr>
              <a:t>SSWAA’s Ethical Guideline Series</a:t>
            </a:r>
            <a:endParaRPr lang="en-US" sz="2800" dirty="0" smtClean="0"/>
          </a:p>
          <a:p>
            <a:r>
              <a:rPr lang="en-US" sz="2800" dirty="0" smtClean="0">
                <a:hlinkClick r:id="rId5"/>
              </a:rPr>
              <a:t>School Social Work Practice Model Brochure</a:t>
            </a:r>
            <a:endParaRPr lang="en-US" sz="2800" dirty="0" smtClean="0"/>
          </a:p>
          <a:p>
            <a:r>
              <a:rPr lang="en-US" sz="2800" dirty="0" smtClean="0"/>
              <a:t>Teacher Evaluation Frameworks</a:t>
            </a:r>
          </a:p>
          <a:p>
            <a:endParaRPr lang="en-US" dirty="0"/>
          </a:p>
        </p:txBody>
      </p:sp>
    </p:spTree>
    <p:extLst>
      <p:ext uri="{BB962C8B-B14F-4D97-AF65-F5344CB8AC3E}">
        <p14:creationId xmlns:p14="http://schemas.microsoft.com/office/powerpoint/2010/main" val="1729990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1069144"/>
            <a:ext cx="8053754" cy="858130"/>
          </a:xfrm>
        </p:spPr>
        <p:txBody>
          <a:bodyPr/>
          <a:lstStyle/>
          <a:p>
            <a:r>
              <a:rPr lang="en-US" dirty="0" smtClean="0"/>
              <a:t>Thank you!</a:t>
            </a:r>
            <a:endParaRPr lang="en-US" dirty="0"/>
          </a:p>
        </p:txBody>
      </p:sp>
      <p:sp>
        <p:nvSpPr>
          <p:cNvPr id="3" name="Content Placeholder 2"/>
          <p:cNvSpPr>
            <a:spLocks noGrp="1"/>
          </p:cNvSpPr>
          <p:nvPr>
            <p:ph idx="1"/>
          </p:nvPr>
        </p:nvSpPr>
        <p:spPr>
          <a:xfrm>
            <a:off x="457200" y="2194560"/>
            <a:ext cx="8229600" cy="3931603"/>
          </a:xfrm>
        </p:spPr>
        <p:txBody>
          <a:bodyPr>
            <a:normAutofit/>
          </a:bodyPr>
          <a:lstStyle/>
          <a:p>
            <a:r>
              <a:rPr lang="en-US" dirty="0"/>
              <a:t>Correspondence concerning the model should be addressed to: </a:t>
            </a:r>
            <a:r>
              <a:rPr lang="en-US" dirty="0">
                <a:hlinkClick r:id="rId2"/>
              </a:rPr>
              <a:t>ContactUs@</a:t>
            </a:r>
            <a:r>
              <a:rPr lang="en-US" dirty="0" smtClean="0">
                <a:hlinkClick r:id="rId2"/>
              </a:rPr>
              <a:t>sswaa.org</a:t>
            </a:r>
            <a:r>
              <a:rPr lang="en-US" dirty="0" smtClean="0"/>
              <a:t>  </a:t>
            </a:r>
            <a:endParaRPr lang="en-US" dirty="0"/>
          </a:p>
          <a:p>
            <a:r>
              <a:rPr lang="en-US" dirty="0" smtClean="0"/>
              <a:t>Citation: </a:t>
            </a:r>
            <a:endParaRPr lang="en-US" dirty="0"/>
          </a:p>
          <a:p>
            <a:pPr lvl="1"/>
            <a:r>
              <a:rPr lang="en-US" sz="2000" dirty="0"/>
              <a:t>Frey, A.J., Alvarez, M.E., </a:t>
            </a:r>
            <a:r>
              <a:rPr lang="en-US" sz="2000" dirty="0" err="1"/>
              <a:t>Dupper</a:t>
            </a:r>
            <a:r>
              <a:rPr lang="en-US" sz="2000" dirty="0"/>
              <a:t>, D.R., </a:t>
            </a:r>
            <a:r>
              <a:rPr lang="en-US" sz="2000" dirty="0" err="1"/>
              <a:t>Sabatino</a:t>
            </a:r>
            <a:r>
              <a:rPr lang="en-US" sz="2000" dirty="0"/>
              <a:t>, C.A., Lindsey, B.C., Raines, J.C., </a:t>
            </a:r>
            <a:r>
              <a:rPr lang="en-US" sz="2000" dirty="0" err="1"/>
              <a:t>Streeck</a:t>
            </a:r>
            <a:r>
              <a:rPr lang="en-US" sz="2000" dirty="0"/>
              <a:t>, F., </a:t>
            </a:r>
            <a:r>
              <a:rPr lang="en-US" sz="2000" dirty="0" err="1"/>
              <a:t>McInerney</a:t>
            </a:r>
            <a:r>
              <a:rPr lang="en-US" sz="2000" dirty="0"/>
              <a:t>, A., Norris, M.A. (2013). </a:t>
            </a:r>
            <a:r>
              <a:rPr lang="en-US" sz="2000" i="1" dirty="0"/>
              <a:t>School Social Work </a:t>
            </a:r>
            <a:r>
              <a:rPr lang="en-US" sz="2000" i="1" dirty="0" smtClean="0"/>
              <a:t>Practice </a:t>
            </a:r>
            <a:r>
              <a:rPr lang="en-US" sz="2000" i="1" dirty="0"/>
              <a:t>Model</a:t>
            </a:r>
            <a:r>
              <a:rPr lang="en-US" sz="2000" dirty="0"/>
              <a:t>. School Social Work Association of America. Retrieved from </a:t>
            </a:r>
            <a:r>
              <a:rPr lang="en-US" sz="2000" dirty="0">
                <a:hlinkClick r:id="rId3"/>
              </a:rPr>
              <a:t>http://sswaa.org/displaycommon.cfm?an=1&amp;subarticlenbr=</a:t>
            </a:r>
            <a:r>
              <a:rPr lang="en-US" sz="2000" dirty="0" smtClean="0">
                <a:hlinkClick r:id="rId3"/>
              </a:rPr>
              <a:t>459</a:t>
            </a:r>
            <a:r>
              <a:rPr lang="en-US" sz="2000" dirty="0" smtClean="0"/>
              <a:t>  </a:t>
            </a:r>
            <a:endParaRPr lang="en-US" sz="2000" dirty="0"/>
          </a:p>
          <a:p>
            <a:endParaRPr lang="en-US" dirty="0"/>
          </a:p>
        </p:txBody>
      </p:sp>
    </p:spTree>
    <p:extLst>
      <p:ext uri="{BB962C8B-B14F-4D97-AF65-F5344CB8AC3E}">
        <p14:creationId xmlns:p14="http://schemas.microsoft.com/office/powerpoint/2010/main" val="3618005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6602"/>
            <a:ext cx="8229600" cy="461035"/>
          </a:xfrm>
        </p:spPr>
        <p:txBody>
          <a:bodyPr/>
          <a:lstStyle/>
          <a:p>
            <a:r>
              <a:rPr lang="en-US" dirty="0" smtClean="0"/>
              <a:t>Rationale</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r>
              <a:rPr lang="en-US" dirty="0" smtClean="0"/>
              <a:t>Purpose</a:t>
            </a:r>
          </a:p>
          <a:p>
            <a:pPr lvl="1"/>
            <a:r>
              <a:rPr lang="en-US" dirty="0" smtClean="0"/>
              <a:t>Describes skills </a:t>
            </a:r>
            <a:r>
              <a:rPr lang="en-US" dirty="0"/>
              <a:t>and services </a:t>
            </a:r>
            <a:endParaRPr lang="en-US" dirty="0" smtClean="0"/>
          </a:p>
          <a:p>
            <a:pPr lvl="1"/>
            <a:r>
              <a:rPr lang="en-US" dirty="0" smtClean="0"/>
              <a:t>Promotes consistency</a:t>
            </a:r>
          </a:p>
          <a:p>
            <a:pPr lvl="1"/>
            <a:r>
              <a:rPr lang="en-US" dirty="0"/>
              <a:t>Provides a framework for the evaluation of </a:t>
            </a:r>
            <a:r>
              <a:rPr lang="en-US" dirty="0" smtClean="0"/>
              <a:t>services</a:t>
            </a:r>
          </a:p>
          <a:p>
            <a:pPr lvl="1"/>
            <a:r>
              <a:rPr lang="en-US" dirty="0" smtClean="0"/>
              <a:t>Guides advocacy</a:t>
            </a:r>
            <a:r>
              <a:rPr lang="en-US" dirty="0"/>
              <a:t> </a:t>
            </a:r>
            <a:r>
              <a:rPr lang="en-US" dirty="0" smtClean="0"/>
              <a:t>efforts </a:t>
            </a:r>
            <a:r>
              <a:rPr lang="en-US" dirty="0"/>
              <a:t>and service delivery </a:t>
            </a:r>
            <a:r>
              <a:rPr lang="en-US" dirty="0" smtClean="0"/>
              <a:t>decisions</a:t>
            </a:r>
          </a:p>
          <a:p>
            <a:r>
              <a:rPr lang="en-US" dirty="0" smtClean="0"/>
              <a:t>Advantages</a:t>
            </a:r>
          </a:p>
          <a:p>
            <a:pPr lvl="1"/>
            <a:r>
              <a:rPr lang="en-US" dirty="0" smtClean="0"/>
              <a:t>Improves </a:t>
            </a:r>
            <a:r>
              <a:rPr lang="en-US" dirty="0"/>
              <a:t>academic and behavioral </a:t>
            </a:r>
            <a:r>
              <a:rPr lang="en-US" dirty="0" smtClean="0"/>
              <a:t>outcomes</a:t>
            </a:r>
          </a:p>
          <a:p>
            <a:pPr lvl="1"/>
            <a:r>
              <a:rPr lang="en-US" dirty="0" smtClean="0">
                <a:solidFill>
                  <a:srgbClr val="000000"/>
                </a:solidFill>
              </a:rPr>
              <a:t>Helps to ensure </a:t>
            </a:r>
            <a:r>
              <a:rPr lang="en-US" dirty="0" smtClean="0"/>
              <a:t>the delivery </a:t>
            </a:r>
            <a:r>
              <a:rPr lang="en-US" dirty="0"/>
              <a:t>of scientifically supported </a:t>
            </a:r>
            <a:r>
              <a:rPr lang="en-US" dirty="0" smtClean="0"/>
              <a:t>services</a:t>
            </a:r>
          </a:p>
          <a:p>
            <a:pPr lvl="1"/>
            <a:r>
              <a:rPr lang="en-US" dirty="0" smtClean="0"/>
              <a:t>Promotes </a:t>
            </a:r>
            <a:r>
              <a:rPr lang="en-US" dirty="0"/>
              <a:t>a </a:t>
            </a:r>
            <a:r>
              <a:rPr lang="en-US" dirty="0" smtClean="0">
                <a:solidFill>
                  <a:srgbClr val="000000"/>
                </a:solidFill>
              </a:rPr>
              <a:t>positive </a:t>
            </a:r>
            <a:r>
              <a:rPr lang="en-US" dirty="0" smtClean="0"/>
              <a:t>school </a:t>
            </a:r>
            <a:r>
              <a:rPr lang="en-US" dirty="0"/>
              <a:t>climate and culture </a:t>
            </a:r>
            <a:endParaRPr lang="en-US" dirty="0" smtClean="0"/>
          </a:p>
          <a:p>
            <a:pPr lvl="1"/>
            <a:r>
              <a:rPr lang="en-US" dirty="0" smtClean="0"/>
              <a:t>Maximizes </a:t>
            </a:r>
            <a:r>
              <a:rPr lang="en-US" dirty="0"/>
              <a:t>school-based and community resources</a:t>
            </a:r>
            <a:endParaRPr lang="en-US" dirty="0" smtClean="0"/>
          </a:p>
          <a:p>
            <a:endParaRPr lang="en-US" dirty="0" smtClean="0"/>
          </a:p>
          <a:p>
            <a:endParaRPr lang="en-US" dirty="0"/>
          </a:p>
        </p:txBody>
      </p:sp>
    </p:spTree>
    <p:extLst>
      <p:ext uri="{BB962C8B-B14F-4D97-AF65-F5344CB8AC3E}">
        <p14:creationId xmlns:p14="http://schemas.microsoft.com/office/powerpoint/2010/main" val="3605454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7597"/>
            <a:ext cx="9144000" cy="5322805"/>
          </a:xfrm>
          <a:prstGeom prst="rect">
            <a:avLst/>
          </a:prstGeom>
        </p:spPr>
      </p:pic>
    </p:spTree>
    <p:extLst>
      <p:ext uri="{BB962C8B-B14F-4D97-AF65-F5344CB8AC3E}">
        <p14:creationId xmlns:p14="http://schemas.microsoft.com/office/powerpoint/2010/main" val="339994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727" y="995216"/>
            <a:ext cx="6564546" cy="5176984"/>
          </a:xfrm>
          <a:prstGeom prst="rect">
            <a:avLst/>
          </a:prstGeom>
        </p:spPr>
      </p:pic>
    </p:spTree>
    <p:extLst>
      <p:ext uri="{BB962C8B-B14F-4D97-AF65-F5344CB8AC3E}">
        <p14:creationId xmlns:p14="http://schemas.microsoft.com/office/powerpoint/2010/main" val="3185197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934297"/>
            <a:ext cx="4800600" cy="5327669"/>
          </a:xfrm>
          <a:prstGeom prst="rect">
            <a:avLst/>
          </a:prstGeom>
        </p:spPr>
      </p:pic>
    </p:spTree>
    <p:extLst>
      <p:ext uri="{BB962C8B-B14F-4D97-AF65-F5344CB8AC3E}">
        <p14:creationId xmlns:p14="http://schemas.microsoft.com/office/powerpoint/2010/main" val="1784741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18" y="984737"/>
            <a:ext cx="8433582" cy="900333"/>
          </a:xfrm>
        </p:spPr>
        <p:txBody>
          <a:bodyPr>
            <a:normAutofit fontScale="90000"/>
          </a:bodyPr>
          <a:lstStyle/>
          <a:p>
            <a:r>
              <a:rPr lang="en-US" sz="3600" dirty="0" smtClean="0"/>
              <a:t>Practice #1</a:t>
            </a:r>
            <a:r>
              <a:rPr lang="en-US" sz="3600" dirty="0"/>
              <a:t>: Provide evidence-based education, behavior, and mental health services</a:t>
            </a:r>
            <a:br>
              <a:rPr lang="en-US" sz="3600" dirty="0"/>
            </a:br>
            <a:endParaRPr lang="en-US" sz="3600" dirty="0"/>
          </a:p>
        </p:txBody>
      </p:sp>
      <p:sp>
        <p:nvSpPr>
          <p:cNvPr id="3" name="Content Placeholder 2"/>
          <p:cNvSpPr>
            <a:spLocks noGrp="1"/>
          </p:cNvSpPr>
          <p:nvPr>
            <p:ph idx="1"/>
          </p:nvPr>
        </p:nvSpPr>
        <p:spPr>
          <a:xfrm>
            <a:off x="457200" y="2166425"/>
            <a:ext cx="8229600" cy="3959738"/>
          </a:xfrm>
        </p:spPr>
        <p:txBody>
          <a:bodyPr>
            <a:normAutofit fontScale="92500" lnSpcReduction="10000"/>
          </a:bodyPr>
          <a:lstStyle/>
          <a:p>
            <a:r>
              <a:rPr lang="en-US" dirty="0"/>
              <a:t>P</a:t>
            </a:r>
            <a:r>
              <a:rPr lang="en-US" dirty="0" smtClean="0"/>
              <a:t>rimary </a:t>
            </a:r>
            <a:r>
              <a:rPr lang="en-US" dirty="0"/>
              <a:t>direct service </a:t>
            </a:r>
            <a:r>
              <a:rPr lang="en-US" dirty="0" smtClean="0"/>
              <a:t>component</a:t>
            </a:r>
          </a:p>
          <a:p>
            <a:r>
              <a:rPr lang="en-US" dirty="0" smtClean="0"/>
              <a:t>Unique expertise </a:t>
            </a:r>
            <a:r>
              <a:rPr lang="en-US" dirty="0"/>
              <a:t>in child and family </a:t>
            </a:r>
            <a:r>
              <a:rPr lang="en-US" dirty="0" smtClean="0"/>
              <a:t>work</a:t>
            </a:r>
          </a:p>
          <a:p>
            <a:r>
              <a:rPr lang="en-US" dirty="0" smtClean="0"/>
              <a:t>Assistance </a:t>
            </a:r>
            <a:r>
              <a:rPr lang="en-US" dirty="0"/>
              <a:t>to school staff in implementing interventions with fidelity</a:t>
            </a:r>
            <a:endParaRPr lang="en-US" strike="sngStrike" dirty="0" smtClean="0">
              <a:solidFill>
                <a:srgbClr val="FF0000"/>
              </a:solidFill>
            </a:endParaRPr>
          </a:p>
          <a:p>
            <a:r>
              <a:rPr lang="en-US" dirty="0" smtClean="0"/>
              <a:t>Accomplished by…</a:t>
            </a:r>
          </a:p>
          <a:p>
            <a:pPr lvl="1"/>
            <a:r>
              <a:rPr lang="en-US" dirty="0"/>
              <a:t>Implementing multi-tiered programs and practices, </a:t>
            </a:r>
          </a:p>
          <a:p>
            <a:pPr lvl="1"/>
            <a:r>
              <a:rPr lang="en-US" dirty="0"/>
              <a:t>Monitoring progress, and </a:t>
            </a:r>
          </a:p>
          <a:p>
            <a:pPr lvl="1"/>
            <a:r>
              <a:rPr lang="en-US" dirty="0"/>
              <a:t>Evaluating effectiveness </a:t>
            </a:r>
          </a:p>
          <a:p>
            <a:endParaRPr lang="en-US" dirty="0"/>
          </a:p>
        </p:txBody>
      </p:sp>
    </p:spTree>
    <p:extLst>
      <p:ext uri="{BB962C8B-B14F-4D97-AF65-F5344CB8AC3E}">
        <p14:creationId xmlns:p14="http://schemas.microsoft.com/office/powerpoint/2010/main" val="660262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2534"/>
            <a:ext cx="8229600" cy="1533379"/>
          </a:xfrm>
        </p:spPr>
        <p:txBody>
          <a:bodyPr>
            <a:noAutofit/>
          </a:bodyPr>
          <a:lstStyle/>
          <a:p>
            <a:r>
              <a:rPr lang="en-US" sz="3200" dirty="0" smtClean="0"/>
              <a:t>Practice # 2: </a:t>
            </a:r>
            <a:r>
              <a:rPr lang="en-US" sz="3200" dirty="0"/>
              <a:t>Promote a school climate and culture conducive to student learning and teaching excellence</a:t>
            </a:r>
            <a:br>
              <a:rPr lang="en-US" sz="3200" dirty="0"/>
            </a:br>
            <a:endParaRPr lang="en-US" sz="3200" dirty="0"/>
          </a:p>
        </p:txBody>
      </p:sp>
      <p:sp>
        <p:nvSpPr>
          <p:cNvPr id="3" name="Content Placeholder 2"/>
          <p:cNvSpPr>
            <a:spLocks noGrp="1"/>
          </p:cNvSpPr>
          <p:nvPr>
            <p:ph idx="1"/>
          </p:nvPr>
        </p:nvSpPr>
        <p:spPr>
          <a:xfrm>
            <a:off x="457200" y="2827605"/>
            <a:ext cx="8229600" cy="3298557"/>
          </a:xfrm>
        </p:spPr>
        <p:txBody>
          <a:bodyPr>
            <a:normAutofit fontScale="92500" lnSpcReduction="20000"/>
          </a:bodyPr>
          <a:lstStyle/>
          <a:p>
            <a:r>
              <a:rPr lang="en-US" dirty="0" smtClean="0">
                <a:solidFill>
                  <a:srgbClr val="000000"/>
                </a:solidFill>
              </a:rPr>
              <a:t>School </a:t>
            </a:r>
            <a:r>
              <a:rPr lang="en-US" dirty="0" smtClean="0"/>
              <a:t>policies </a:t>
            </a:r>
            <a:r>
              <a:rPr lang="en-US" dirty="0"/>
              <a:t>and </a:t>
            </a:r>
            <a:r>
              <a:rPr lang="en-US" dirty="0" smtClean="0"/>
              <a:t>procedures </a:t>
            </a:r>
          </a:p>
          <a:p>
            <a:r>
              <a:rPr lang="en-US" dirty="0" smtClean="0"/>
              <a:t>Capacity</a:t>
            </a:r>
            <a:r>
              <a:rPr lang="en-US" dirty="0"/>
              <a:t>-</a:t>
            </a:r>
            <a:r>
              <a:rPr lang="en-US" dirty="0" smtClean="0"/>
              <a:t>building</a:t>
            </a:r>
          </a:p>
          <a:p>
            <a:r>
              <a:rPr lang="en-US" dirty="0"/>
              <a:t>S</a:t>
            </a:r>
            <a:r>
              <a:rPr lang="en-US" dirty="0" smtClean="0"/>
              <a:t>upportive relationships</a:t>
            </a:r>
          </a:p>
          <a:p>
            <a:r>
              <a:rPr lang="en-US" dirty="0" smtClean="0"/>
              <a:t>Accomplished by…</a:t>
            </a:r>
          </a:p>
          <a:p>
            <a:pPr lvl="1"/>
            <a:r>
              <a:rPr lang="en-US" dirty="0"/>
              <a:t>S</a:t>
            </a:r>
            <a:r>
              <a:rPr lang="en-US" dirty="0" smtClean="0"/>
              <a:t>chool </a:t>
            </a:r>
            <a:r>
              <a:rPr lang="en-US" dirty="0"/>
              <a:t>policies and administrative procedures </a:t>
            </a:r>
          </a:p>
          <a:p>
            <a:pPr lvl="1"/>
            <a:r>
              <a:rPr lang="en-US" dirty="0"/>
              <a:t>Enhancing professional </a:t>
            </a:r>
            <a:r>
              <a:rPr lang="en-US" dirty="0" smtClean="0"/>
              <a:t>capacity</a:t>
            </a:r>
            <a:endParaRPr lang="en-US" dirty="0"/>
          </a:p>
          <a:p>
            <a:pPr lvl="1"/>
            <a:r>
              <a:rPr lang="en-US" dirty="0"/>
              <a:t>Facilitating </a:t>
            </a:r>
            <a:r>
              <a:rPr lang="en-US" dirty="0" smtClean="0"/>
              <a:t>engagement</a:t>
            </a:r>
            <a:endParaRPr lang="en-US" dirty="0"/>
          </a:p>
        </p:txBody>
      </p:sp>
    </p:spTree>
    <p:extLst>
      <p:ext uri="{BB962C8B-B14F-4D97-AF65-F5344CB8AC3E}">
        <p14:creationId xmlns:p14="http://schemas.microsoft.com/office/powerpoint/2010/main" val="4125388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2" y="928913"/>
            <a:ext cx="8033657" cy="1248229"/>
          </a:xfrm>
        </p:spPr>
        <p:txBody>
          <a:bodyPr>
            <a:normAutofit/>
          </a:bodyPr>
          <a:lstStyle/>
          <a:p>
            <a:r>
              <a:rPr lang="en-US" sz="3200" dirty="0" smtClean="0"/>
              <a:t>Practice #3: </a:t>
            </a:r>
            <a:r>
              <a:rPr lang="en-US" sz="3200" dirty="0"/>
              <a:t>M</a:t>
            </a:r>
            <a:r>
              <a:rPr lang="en-US" sz="3200" dirty="0" smtClean="0"/>
              <a:t>aximize </a:t>
            </a:r>
            <a:r>
              <a:rPr lang="en-US" sz="3200" dirty="0"/>
              <a:t>access to school-based and community-based resources</a:t>
            </a:r>
          </a:p>
        </p:txBody>
      </p:sp>
      <p:sp>
        <p:nvSpPr>
          <p:cNvPr id="3" name="Content Placeholder 2"/>
          <p:cNvSpPr>
            <a:spLocks noGrp="1"/>
          </p:cNvSpPr>
          <p:nvPr>
            <p:ph idx="1"/>
          </p:nvPr>
        </p:nvSpPr>
        <p:spPr>
          <a:xfrm>
            <a:off x="653142" y="2177142"/>
            <a:ext cx="8033658" cy="3949021"/>
          </a:xfrm>
        </p:spPr>
        <p:txBody>
          <a:bodyPr>
            <a:normAutofit fontScale="85000" lnSpcReduction="20000"/>
          </a:bodyPr>
          <a:lstStyle/>
          <a:p>
            <a:r>
              <a:rPr lang="en-US" dirty="0"/>
              <a:t>P</a:t>
            </a:r>
            <a:r>
              <a:rPr lang="en-US" dirty="0" smtClean="0"/>
              <a:t>rimary </a:t>
            </a:r>
            <a:r>
              <a:rPr lang="en-US" dirty="0"/>
              <a:t>indirect or macro-practice component </a:t>
            </a:r>
            <a:endParaRPr lang="en-US" dirty="0" smtClean="0"/>
          </a:p>
          <a:p>
            <a:r>
              <a:rPr lang="en-US" dirty="0" smtClean="0"/>
              <a:t>Coordinates </a:t>
            </a:r>
            <a:r>
              <a:rPr lang="en-US" dirty="0"/>
              <a:t>available services </a:t>
            </a:r>
            <a:endParaRPr lang="en-US" dirty="0" smtClean="0"/>
          </a:p>
          <a:p>
            <a:r>
              <a:rPr lang="en-US" dirty="0" smtClean="0"/>
              <a:t>Capitalizes on knowledge of school and community resources</a:t>
            </a:r>
          </a:p>
          <a:p>
            <a:r>
              <a:rPr lang="en-US" dirty="0" smtClean="0"/>
              <a:t>Accomplished by…</a:t>
            </a:r>
          </a:p>
          <a:p>
            <a:pPr lvl="1"/>
            <a:r>
              <a:rPr lang="en-US" dirty="0"/>
              <a:t>Promoting a continuum of services</a:t>
            </a:r>
          </a:p>
          <a:p>
            <a:pPr lvl="1"/>
            <a:r>
              <a:rPr lang="en-US" dirty="0"/>
              <a:t>Mobilizing resources and promoting assets</a:t>
            </a:r>
          </a:p>
          <a:p>
            <a:pPr lvl="1"/>
            <a:r>
              <a:rPr lang="en-US" dirty="0"/>
              <a:t>Providing innovative leadership, interdisciplinary collaboration, systems coordination, and professional </a:t>
            </a:r>
            <a:r>
              <a:rPr lang="en-US" dirty="0" smtClean="0"/>
              <a:t>consultation </a:t>
            </a:r>
            <a:endParaRPr lang="en-US" dirty="0"/>
          </a:p>
          <a:p>
            <a:endParaRPr lang="en-US" dirty="0"/>
          </a:p>
        </p:txBody>
      </p:sp>
    </p:spTree>
    <p:extLst>
      <p:ext uri="{BB962C8B-B14F-4D97-AF65-F5344CB8AC3E}">
        <p14:creationId xmlns:p14="http://schemas.microsoft.com/office/powerpoint/2010/main" val="3379076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414"/>
            <a:ext cx="8229600" cy="815928"/>
          </a:xfrm>
        </p:spPr>
        <p:txBody>
          <a:bodyPr/>
          <a:lstStyle/>
          <a:p>
            <a:r>
              <a:rPr lang="en-US" dirty="0" smtClean="0"/>
              <a:t>Key Constructs</a:t>
            </a:r>
            <a:endParaRPr lang="en-US" dirty="0"/>
          </a:p>
        </p:txBody>
      </p:sp>
      <p:sp>
        <p:nvSpPr>
          <p:cNvPr id="3" name="Content Placeholder 2"/>
          <p:cNvSpPr>
            <a:spLocks noGrp="1"/>
          </p:cNvSpPr>
          <p:nvPr>
            <p:ph idx="1"/>
          </p:nvPr>
        </p:nvSpPr>
        <p:spPr>
          <a:xfrm>
            <a:off x="457200" y="1417638"/>
            <a:ext cx="8229600" cy="4708525"/>
          </a:xfrm>
        </p:spPr>
        <p:txBody>
          <a:bodyPr anchor="ctr"/>
          <a:lstStyle/>
          <a:p>
            <a:pPr>
              <a:spcAft>
                <a:spcPts val="1200"/>
              </a:spcAft>
            </a:pPr>
            <a:r>
              <a:rPr lang="en-US" dirty="0"/>
              <a:t>Home-school-community linkages </a:t>
            </a:r>
            <a:endParaRPr lang="en-US" dirty="0" smtClean="0"/>
          </a:p>
          <a:p>
            <a:pPr>
              <a:spcAft>
                <a:spcPts val="1200"/>
              </a:spcAft>
            </a:pPr>
            <a:r>
              <a:rPr lang="en-US" dirty="0"/>
              <a:t>Ethical guidelines and educational policy </a:t>
            </a:r>
            <a:endParaRPr lang="en-US" dirty="0" smtClean="0"/>
          </a:p>
          <a:p>
            <a:pPr>
              <a:spcAft>
                <a:spcPts val="1200"/>
              </a:spcAft>
            </a:pPr>
            <a:r>
              <a:rPr lang="en-US" dirty="0"/>
              <a:t>Education rights and advocacy </a:t>
            </a:r>
            <a:endParaRPr lang="en-US" dirty="0" smtClean="0"/>
          </a:p>
          <a:p>
            <a:pPr>
              <a:spcAft>
                <a:spcPts val="1200"/>
              </a:spcAft>
            </a:pPr>
            <a:r>
              <a:rPr lang="en-US" dirty="0"/>
              <a:t>Data-based decision-making </a:t>
            </a:r>
          </a:p>
        </p:txBody>
      </p:sp>
    </p:spTree>
    <p:extLst>
      <p:ext uri="{BB962C8B-B14F-4D97-AF65-F5344CB8AC3E}">
        <p14:creationId xmlns:p14="http://schemas.microsoft.com/office/powerpoint/2010/main" val="2805135794"/>
      </p:ext>
    </p:extLst>
  </p:cSld>
  <p:clrMapOvr>
    <a:masterClrMapping/>
  </p:clrMapOvr>
</p:sld>
</file>

<file path=ppt/theme/theme1.xml><?xml version="1.0" encoding="utf-8"?>
<a:theme xmlns:a="http://schemas.openxmlformats.org/drawingml/2006/main" name="sswaa_practicemod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sswaa_practicemodel</Template>
  <TotalTime>25</TotalTime>
  <Words>1234</Words>
  <Application>Microsoft Office PowerPoint</Application>
  <PresentationFormat>On-screen Show (4:3)</PresentationFormat>
  <Paragraphs>125</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sswaa_practicemodel</vt:lpstr>
      <vt:lpstr>School Social Work National Model </vt:lpstr>
      <vt:lpstr>Rationale</vt:lpstr>
      <vt:lpstr>PowerPoint Presentation</vt:lpstr>
      <vt:lpstr>PowerPoint Presentation</vt:lpstr>
      <vt:lpstr>PowerPoint Presentation</vt:lpstr>
      <vt:lpstr>Practice #1: Provide evidence-based education, behavior, and mental health services </vt:lpstr>
      <vt:lpstr>Practice # 2: Promote a school climate and culture conducive to student learning and teaching excellence </vt:lpstr>
      <vt:lpstr>Practice #3: Maximize access to school-based and community-based resources</vt:lpstr>
      <vt:lpstr>Key Constructs</vt:lpstr>
      <vt:lpstr>National Evaluation Model of School Social Work Practice  </vt:lpstr>
      <vt:lpstr>Supplemental Documents</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Karolina</dc:creator>
  <cp:lastModifiedBy>Alisondra Langen</cp:lastModifiedBy>
  <cp:revision>13</cp:revision>
  <dcterms:created xsi:type="dcterms:W3CDTF">2013-05-20T17:06:24Z</dcterms:created>
  <dcterms:modified xsi:type="dcterms:W3CDTF">2018-01-04T02:19:51Z</dcterms:modified>
</cp:coreProperties>
</file>